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3" r:id="rId5"/>
    <p:sldId id="275" r:id="rId6"/>
    <p:sldId id="264" r:id="rId7"/>
    <p:sldId id="279" r:id="rId8"/>
    <p:sldId id="261" r:id="rId9"/>
    <p:sldId id="262" r:id="rId10"/>
    <p:sldId id="272" r:id="rId11"/>
    <p:sldId id="271" r:id="rId12"/>
    <p:sldId id="273" r:id="rId13"/>
    <p:sldId id="274" r:id="rId14"/>
    <p:sldId id="276" r:id="rId15"/>
    <p:sldId id="286" r:id="rId16"/>
    <p:sldId id="285" r:id="rId17"/>
    <p:sldId id="287" r:id="rId18"/>
    <p:sldId id="265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Glacial Indifference" pitchFamily="50" charset="0"/>
      <p:regular r:id="rId27"/>
      <p:bold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sgINsryADxJM2QZGccFXQ==" hashData="9z4efrxD9cTF7gJoouLzGeS3VdCYqw1LQzMAJWGCPouy8HXbD5nIUOUPSt6UM8Mg7RrjTGyf6lNvvRygMJhem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9999"/>
    <a:srgbClr val="990033"/>
    <a:srgbClr val="4D4D4D"/>
    <a:srgbClr val="A50021"/>
    <a:srgbClr val="E6E6E6"/>
    <a:srgbClr val="D39695"/>
    <a:srgbClr val="B19191"/>
    <a:srgbClr val="99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5822" autoAdjust="0"/>
  </p:normalViewPr>
  <p:slideViewPr>
    <p:cSldViewPr snapToGrid="0">
      <p:cViewPr varScale="1">
        <p:scale>
          <a:sx n="92" d="100"/>
          <a:sy n="92" d="100"/>
        </p:scale>
        <p:origin x="219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4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EBEA0A-05DB-4237-8E6D-4C8FA16034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42AD898-2EAB-4EA7-A8C8-BB073C3A2EE5}">
      <dgm:prSet custT="1"/>
      <dgm:spPr/>
      <dgm:t>
        <a:bodyPr/>
        <a:lstStyle/>
        <a:p>
          <a:r>
            <a:rPr lang="en-AU" sz="2500" spc="0" baseline="0" dirty="0">
              <a:latin typeface="Glacial Indifference" pitchFamily="50" charset="0"/>
            </a:rPr>
            <a:t>Use </a:t>
          </a:r>
          <a:r>
            <a:rPr lang="en-AU" sz="2500" b="1" spc="0" baseline="0" dirty="0">
              <a:latin typeface="Glacial Indifference" pitchFamily="50" charset="0"/>
            </a:rPr>
            <a:t>dedicated</a:t>
          </a:r>
          <a:r>
            <a:rPr lang="en-AU" sz="2500" spc="0" baseline="0" dirty="0">
              <a:latin typeface="Glacial Indifference" pitchFamily="50" charset="0"/>
            </a:rPr>
            <a:t> spaces for intubation/extubation</a:t>
          </a:r>
          <a:endParaRPr lang="en-US" sz="2500" spc="0" baseline="0" dirty="0">
            <a:latin typeface="Glacial Indifference" pitchFamily="50" charset="0"/>
          </a:endParaRPr>
        </a:p>
      </dgm:t>
    </dgm:pt>
    <dgm:pt modelId="{8C9F5C0D-B9FE-45CA-8FDF-25E6786435B9}" type="parTrans" cxnId="{28977490-96CB-4874-88D5-5F3198024912}">
      <dgm:prSet/>
      <dgm:spPr/>
      <dgm:t>
        <a:bodyPr/>
        <a:lstStyle/>
        <a:p>
          <a:endParaRPr lang="en-US"/>
        </a:p>
      </dgm:t>
    </dgm:pt>
    <dgm:pt modelId="{89D240B3-2BBF-4AC8-894A-9B12EED1355E}" type="sibTrans" cxnId="{28977490-96CB-4874-88D5-5F3198024912}">
      <dgm:prSet/>
      <dgm:spPr/>
      <dgm:t>
        <a:bodyPr/>
        <a:lstStyle/>
        <a:p>
          <a:endParaRPr lang="en-US"/>
        </a:p>
      </dgm:t>
    </dgm:pt>
    <dgm:pt modelId="{CA765931-EE59-4937-A8B3-C60F008D4EB3}">
      <dgm:prSet/>
      <dgm:spPr/>
      <dgm:t>
        <a:bodyPr/>
        <a:lstStyle/>
        <a:p>
          <a:r>
            <a:rPr lang="en-AU" spc="0" baseline="0" dirty="0">
              <a:latin typeface="Glacial Indifference" pitchFamily="50" charset="0"/>
            </a:rPr>
            <a:t>Use </a:t>
          </a:r>
          <a:r>
            <a:rPr lang="en-AU" b="1" spc="0" baseline="0" dirty="0">
              <a:latin typeface="Glacial Indifference" pitchFamily="50" charset="0"/>
            </a:rPr>
            <a:t>disposable</a:t>
          </a:r>
          <a:r>
            <a:rPr lang="en-AU" spc="0" baseline="0" dirty="0">
              <a:latin typeface="Glacial Indifference" pitchFamily="50" charset="0"/>
            </a:rPr>
            <a:t> (NOT reusable) items where possible</a:t>
          </a:r>
          <a:endParaRPr lang="en-US" spc="0" baseline="0" dirty="0">
            <a:latin typeface="Glacial Indifference" pitchFamily="50" charset="0"/>
          </a:endParaRPr>
        </a:p>
      </dgm:t>
    </dgm:pt>
    <dgm:pt modelId="{22DF91F9-0BA3-4073-A4C9-BC0F9B777A62}" type="parTrans" cxnId="{228810B1-1DEF-4366-839C-EC3F7A9D69CF}">
      <dgm:prSet/>
      <dgm:spPr/>
      <dgm:t>
        <a:bodyPr/>
        <a:lstStyle/>
        <a:p>
          <a:endParaRPr lang="en-US"/>
        </a:p>
      </dgm:t>
    </dgm:pt>
    <dgm:pt modelId="{73390CEE-3007-4653-BA54-ED18C68B7F43}" type="sibTrans" cxnId="{228810B1-1DEF-4366-839C-EC3F7A9D69CF}">
      <dgm:prSet/>
      <dgm:spPr/>
      <dgm:t>
        <a:bodyPr/>
        <a:lstStyle/>
        <a:p>
          <a:endParaRPr lang="en-US"/>
        </a:p>
      </dgm:t>
    </dgm:pt>
    <dgm:pt modelId="{CD0C038D-84A9-48CC-B089-D49887F26963}">
      <dgm:prSet/>
      <dgm:spPr/>
      <dgm:t>
        <a:bodyPr/>
        <a:lstStyle/>
        <a:p>
          <a:r>
            <a:rPr lang="en-AU" spc="0" baseline="0" dirty="0">
              <a:latin typeface="Glacial Indifference" pitchFamily="50" charset="0"/>
            </a:rPr>
            <a:t>Avoid </a:t>
          </a:r>
          <a:r>
            <a:rPr lang="en-AU" b="1" spc="0" baseline="0" dirty="0">
              <a:latin typeface="Glacial Indifference" pitchFamily="50" charset="0"/>
            </a:rPr>
            <a:t>contamination</a:t>
          </a:r>
          <a:r>
            <a:rPr lang="en-AU" spc="0" baseline="0" dirty="0">
              <a:latin typeface="Glacial Indifference" pitchFamily="50" charset="0"/>
            </a:rPr>
            <a:t> of general equipment</a:t>
          </a:r>
          <a:endParaRPr lang="en-US" spc="0" baseline="0" dirty="0">
            <a:latin typeface="Glacial Indifference" pitchFamily="50" charset="0"/>
          </a:endParaRPr>
        </a:p>
      </dgm:t>
    </dgm:pt>
    <dgm:pt modelId="{8AA36332-A1BF-4AC5-9490-6377E9AAF702}" type="parTrans" cxnId="{CEC8AA50-59AA-4392-A8B8-F40205462BF1}">
      <dgm:prSet/>
      <dgm:spPr/>
      <dgm:t>
        <a:bodyPr/>
        <a:lstStyle/>
        <a:p>
          <a:endParaRPr lang="en-US"/>
        </a:p>
      </dgm:t>
    </dgm:pt>
    <dgm:pt modelId="{FD65B648-0160-4CCB-A879-11E80B4CF43C}" type="sibTrans" cxnId="{CEC8AA50-59AA-4392-A8B8-F40205462BF1}">
      <dgm:prSet/>
      <dgm:spPr/>
      <dgm:t>
        <a:bodyPr/>
        <a:lstStyle/>
        <a:p>
          <a:endParaRPr lang="en-US"/>
        </a:p>
      </dgm:t>
    </dgm:pt>
    <dgm:pt modelId="{066AA792-9CED-4E2E-A4FB-A8F4F18EF3F7}" type="pres">
      <dgm:prSet presAssocID="{4DEBEA0A-05DB-4237-8E6D-4C8FA16034E6}" presName="root" presStyleCnt="0">
        <dgm:presLayoutVars>
          <dgm:dir/>
          <dgm:resizeHandles val="exact"/>
        </dgm:presLayoutVars>
      </dgm:prSet>
      <dgm:spPr/>
    </dgm:pt>
    <dgm:pt modelId="{A1ABA59A-0634-4853-959B-4521187338CF}" type="pres">
      <dgm:prSet presAssocID="{A42AD898-2EAB-4EA7-A8C8-BB073C3A2EE5}" presName="compNode" presStyleCnt="0"/>
      <dgm:spPr/>
    </dgm:pt>
    <dgm:pt modelId="{EB99E096-503E-45F7-89D3-E928E5B0D29A}" type="pres">
      <dgm:prSet presAssocID="{A42AD898-2EAB-4EA7-A8C8-BB073C3A2EE5}" presName="bgRect" presStyleLbl="bgShp" presStyleIdx="0" presStyleCnt="3"/>
      <dgm:spPr/>
    </dgm:pt>
    <dgm:pt modelId="{DCDACBCF-9E0F-4B3C-9707-36613FDA3052}" type="pres">
      <dgm:prSet presAssocID="{A42AD898-2EAB-4EA7-A8C8-BB073C3A2EE5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B35FAB57-D45B-4491-A889-5F099EFA7D71}" type="pres">
      <dgm:prSet presAssocID="{A42AD898-2EAB-4EA7-A8C8-BB073C3A2EE5}" presName="spaceRect" presStyleCnt="0"/>
      <dgm:spPr/>
    </dgm:pt>
    <dgm:pt modelId="{E1935D0A-E800-4A5A-B4B9-8286298089A9}" type="pres">
      <dgm:prSet presAssocID="{A42AD898-2EAB-4EA7-A8C8-BB073C3A2EE5}" presName="parTx" presStyleLbl="revTx" presStyleIdx="0" presStyleCnt="3">
        <dgm:presLayoutVars>
          <dgm:chMax val="0"/>
          <dgm:chPref val="0"/>
        </dgm:presLayoutVars>
      </dgm:prSet>
      <dgm:spPr/>
    </dgm:pt>
    <dgm:pt modelId="{4AEA789A-2ACE-4D46-8EE5-D228C3DCB2E2}" type="pres">
      <dgm:prSet presAssocID="{89D240B3-2BBF-4AC8-894A-9B12EED1355E}" presName="sibTrans" presStyleCnt="0"/>
      <dgm:spPr/>
    </dgm:pt>
    <dgm:pt modelId="{B7FAFBB9-D366-43F4-BD33-F3DBF2CC8196}" type="pres">
      <dgm:prSet presAssocID="{CA765931-EE59-4937-A8B3-C60F008D4EB3}" presName="compNode" presStyleCnt="0"/>
      <dgm:spPr/>
    </dgm:pt>
    <dgm:pt modelId="{0ED2169F-A35F-43DF-BB13-14262E0E75AF}" type="pres">
      <dgm:prSet presAssocID="{CA765931-EE59-4937-A8B3-C60F008D4EB3}" presName="bgRect" presStyleLbl="bgShp" presStyleIdx="1" presStyleCnt="3"/>
      <dgm:spPr/>
    </dgm:pt>
    <dgm:pt modelId="{A28906D6-B555-47B3-BE23-C2702D4B9396}" type="pres">
      <dgm:prSet presAssocID="{CA765931-EE59-4937-A8B3-C60F008D4EB3}" presName="iconRect" presStyleLbl="node1" presStyleIdx="1" presStyleCnt="3"/>
      <dgm:spPr>
        <a:blipFill>
          <a:blip xmlns:r="http://schemas.openxmlformats.org/officeDocument/2006/relationships"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rbage"/>
        </a:ext>
      </dgm:extLst>
    </dgm:pt>
    <dgm:pt modelId="{8E328EC1-E991-40CF-A460-DB4C45C40857}" type="pres">
      <dgm:prSet presAssocID="{CA765931-EE59-4937-A8B3-C60F008D4EB3}" presName="spaceRect" presStyleCnt="0"/>
      <dgm:spPr/>
    </dgm:pt>
    <dgm:pt modelId="{E9721106-471B-4E29-BC52-8F8FF58F6CE0}" type="pres">
      <dgm:prSet presAssocID="{CA765931-EE59-4937-A8B3-C60F008D4EB3}" presName="parTx" presStyleLbl="revTx" presStyleIdx="1" presStyleCnt="3">
        <dgm:presLayoutVars>
          <dgm:chMax val="0"/>
          <dgm:chPref val="0"/>
        </dgm:presLayoutVars>
      </dgm:prSet>
      <dgm:spPr/>
    </dgm:pt>
    <dgm:pt modelId="{738D063C-6E5F-40D0-A07D-B67FAF4046FD}" type="pres">
      <dgm:prSet presAssocID="{73390CEE-3007-4653-BA54-ED18C68B7F43}" presName="sibTrans" presStyleCnt="0"/>
      <dgm:spPr/>
    </dgm:pt>
    <dgm:pt modelId="{31E1A5B6-38A3-447F-ABE6-DFB804B81DAC}" type="pres">
      <dgm:prSet presAssocID="{CD0C038D-84A9-48CC-B089-D49887F26963}" presName="compNode" presStyleCnt="0"/>
      <dgm:spPr/>
    </dgm:pt>
    <dgm:pt modelId="{D262D4BD-97C0-4528-8F71-548181F85DE2}" type="pres">
      <dgm:prSet presAssocID="{CD0C038D-84A9-48CC-B089-D49887F26963}" presName="bgRect" presStyleLbl="bgShp" presStyleIdx="2" presStyleCnt="3"/>
      <dgm:spPr/>
    </dgm:pt>
    <dgm:pt modelId="{33376DE8-879E-4380-A366-C88E2FED384F}" type="pres">
      <dgm:prSet presAssocID="{CD0C038D-84A9-48CC-B089-D49887F26963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9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o hazard"/>
        </a:ext>
      </dgm:extLst>
    </dgm:pt>
    <dgm:pt modelId="{5916E2C5-CF4F-41CE-9AE6-F18FDCDCE2BC}" type="pres">
      <dgm:prSet presAssocID="{CD0C038D-84A9-48CC-B089-D49887F26963}" presName="spaceRect" presStyleCnt="0"/>
      <dgm:spPr/>
    </dgm:pt>
    <dgm:pt modelId="{64814C88-78C4-49CD-8A95-FAAF258F27F8}" type="pres">
      <dgm:prSet presAssocID="{CD0C038D-84A9-48CC-B089-D49887F2696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51C2D36-4415-4ABF-AFCD-38C2A8AFD147}" type="presOf" srcId="{CD0C038D-84A9-48CC-B089-D49887F26963}" destId="{64814C88-78C4-49CD-8A95-FAAF258F27F8}" srcOrd="0" destOrd="0" presId="urn:microsoft.com/office/officeart/2018/2/layout/IconVerticalSolidList"/>
    <dgm:cxn modelId="{643B8F50-B9FE-4A97-ABF0-ED9FB2FE00AB}" type="presOf" srcId="{4DEBEA0A-05DB-4237-8E6D-4C8FA16034E6}" destId="{066AA792-9CED-4E2E-A4FB-A8F4F18EF3F7}" srcOrd="0" destOrd="0" presId="urn:microsoft.com/office/officeart/2018/2/layout/IconVerticalSolidList"/>
    <dgm:cxn modelId="{CEC8AA50-59AA-4392-A8B8-F40205462BF1}" srcId="{4DEBEA0A-05DB-4237-8E6D-4C8FA16034E6}" destId="{CD0C038D-84A9-48CC-B089-D49887F26963}" srcOrd="2" destOrd="0" parTransId="{8AA36332-A1BF-4AC5-9490-6377E9AAF702}" sibTransId="{FD65B648-0160-4CCB-A879-11E80B4CF43C}"/>
    <dgm:cxn modelId="{AE4B6E90-C4AD-4261-A1BE-47438EA64694}" type="presOf" srcId="{CA765931-EE59-4937-A8B3-C60F008D4EB3}" destId="{E9721106-471B-4E29-BC52-8F8FF58F6CE0}" srcOrd="0" destOrd="0" presId="urn:microsoft.com/office/officeart/2018/2/layout/IconVerticalSolidList"/>
    <dgm:cxn modelId="{28977490-96CB-4874-88D5-5F3198024912}" srcId="{4DEBEA0A-05DB-4237-8E6D-4C8FA16034E6}" destId="{A42AD898-2EAB-4EA7-A8C8-BB073C3A2EE5}" srcOrd="0" destOrd="0" parTransId="{8C9F5C0D-B9FE-45CA-8FDF-25E6786435B9}" sibTransId="{89D240B3-2BBF-4AC8-894A-9B12EED1355E}"/>
    <dgm:cxn modelId="{228810B1-1DEF-4366-839C-EC3F7A9D69CF}" srcId="{4DEBEA0A-05DB-4237-8E6D-4C8FA16034E6}" destId="{CA765931-EE59-4937-A8B3-C60F008D4EB3}" srcOrd="1" destOrd="0" parTransId="{22DF91F9-0BA3-4073-A4C9-BC0F9B777A62}" sibTransId="{73390CEE-3007-4653-BA54-ED18C68B7F43}"/>
    <dgm:cxn modelId="{C1FDAFCD-EC8D-4350-97BA-E40E2E9D39AC}" type="presOf" srcId="{A42AD898-2EAB-4EA7-A8C8-BB073C3A2EE5}" destId="{E1935D0A-E800-4A5A-B4B9-8286298089A9}" srcOrd="0" destOrd="0" presId="urn:microsoft.com/office/officeart/2018/2/layout/IconVerticalSolidList"/>
    <dgm:cxn modelId="{D5805DC8-EAD8-4754-BD15-0E3EF1F6FFF8}" type="presParOf" srcId="{066AA792-9CED-4E2E-A4FB-A8F4F18EF3F7}" destId="{A1ABA59A-0634-4853-959B-4521187338CF}" srcOrd="0" destOrd="0" presId="urn:microsoft.com/office/officeart/2018/2/layout/IconVerticalSolidList"/>
    <dgm:cxn modelId="{D55A6957-4542-48FC-A097-92665186FB0F}" type="presParOf" srcId="{A1ABA59A-0634-4853-959B-4521187338CF}" destId="{EB99E096-503E-45F7-89D3-E928E5B0D29A}" srcOrd="0" destOrd="0" presId="urn:microsoft.com/office/officeart/2018/2/layout/IconVerticalSolidList"/>
    <dgm:cxn modelId="{C568209F-6B82-4371-8122-A87E374429FE}" type="presParOf" srcId="{A1ABA59A-0634-4853-959B-4521187338CF}" destId="{DCDACBCF-9E0F-4B3C-9707-36613FDA3052}" srcOrd="1" destOrd="0" presId="urn:microsoft.com/office/officeart/2018/2/layout/IconVerticalSolidList"/>
    <dgm:cxn modelId="{FDB25137-182C-4E6A-A5ED-FAF7872DCA62}" type="presParOf" srcId="{A1ABA59A-0634-4853-959B-4521187338CF}" destId="{B35FAB57-D45B-4491-A889-5F099EFA7D71}" srcOrd="2" destOrd="0" presId="urn:microsoft.com/office/officeart/2018/2/layout/IconVerticalSolidList"/>
    <dgm:cxn modelId="{8F1C0EED-7A7C-44EF-8679-BB9BF01ADA15}" type="presParOf" srcId="{A1ABA59A-0634-4853-959B-4521187338CF}" destId="{E1935D0A-E800-4A5A-B4B9-8286298089A9}" srcOrd="3" destOrd="0" presId="urn:microsoft.com/office/officeart/2018/2/layout/IconVerticalSolidList"/>
    <dgm:cxn modelId="{5A7D3476-83B8-4538-8ADB-E19ACCE34F8A}" type="presParOf" srcId="{066AA792-9CED-4E2E-A4FB-A8F4F18EF3F7}" destId="{4AEA789A-2ACE-4D46-8EE5-D228C3DCB2E2}" srcOrd="1" destOrd="0" presId="urn:microsoft.com/office/officeart/2018/2/layout/IconVerticalSolidList"/>
    <dgm:cxn modelId="{959454BA-2623-4987-8B34-5B04E5C3724E}" type="presParOf" srcId="{066AA792-9CED-4E2E-A4FB-A8F4F18EF3F7}" destId="{B7FAFBB9-D366-43F4-BD33-F3DBF2CC8196}" srcOrd="2" destOrd="0" presId="urn:microsoft.com/office/officeart/2018/2/layout/IconVerticalSolidList"/>
    <dgm:cxn modelId="{6D78C721-8F00-4B10-82BD-172C98076149}" type="presParOf" srcId="{B7FAFBB9-D366-43F4-BD33-F3DBF2CC8196}" destId="{0ED2169F-A35F-43DF-BB13-14262E0E75AF}" srcOrd="0" destOrd="0" presId="urn:microsoft.com/office/officeart/2018/2/layout/IconVerticalSolidList"/>
    <dgm:cxn modelId="{6D9133C0-1BDD-4A57-9F4A-6897033B7F4D}" type="presParOf" srcId="{B7FAFBB9-D366-43F4-BD33-F3DBF2CC8196}" destId="{A28906D6-B555-47B3-BE23-C2702D4B9396}" srcOrd="1" destOrd="0" presId="urn:microsoft.com/office/officeart/2018/2/layout/IconVerticalSolidList"/>
    <dgm:cxn modelId="{41823024-AE82-4D0E-B647-BD54B6E52683}" type="presParOf" srcId="{B7FAFBB9-D366-43F4-BD33-F3DBF2CC8196}" destId="{8E328EC1-E991-40CF-A460-DB4C45C40857}" srcOrd="2" destOrd="0" presId="urn:microsoft.com/office/officeart/2018/2/layout/IconVerticalSolidList"/>
    <dgm:cxn modelId="{D1BB0DF9-6A36-4942-BA69-FB3B2ACA7224}" type="presParOf" srcId="{B7FAFBB9-D366-43F4-BD33-F3DBF2CC8196}" destId="{E9721106-471B-4E29-BC52-8F8FF58F6CE0}" srcOrd="3" destOrd="0" presId="urn:microsoft.com/office/officeart/2018/2/layout/IconVerticalSolidList"/>
    <dgm:cxn modelId="{B6A4DBAC-D4DE-438F-BF7D-76EFE355EC93}" type="presParOf" srcId="{066AA792-9CED-4E2E-A4FB-A8F4F18EF3F7}" destId="{738D063C-6E5F-40D0-A07D-B67FAF4046FD}" srcOrd="3" destOrd="0" presId="urn:microsoft.com/office/officeart/2018/2/layout/IconVerticalSolidList"/>
    <dgm:cxn modelId="{365F5E28-1D05-480B-81A0-E8C6A57C7321}" type="presParOf" srcId="{066AA792-9CED-4E2E-A4FB-A8F4F18EF3F7}" destId="{31E1A5B6-38A3-447F-ABE6-DFB804B81DAC}" srcOrd="4" destOrd="0" presId="urn:microsoft.com/office/officeart/2018/2/layout/IconVerticalSolidList"/>
    <dgm:cxn modelId="{2112F77D-FB9D-4FDA-810B-37594239CC0D}" type="presParOf" srcId="{31E1A5B6-38A3-447F-ABE6-DFB804B81DAC}" destId="{D262D4BD-97C0-4528-8F71-548181F85DE2}" srcOrd="0" destOrd="0" presId="urn:microsoft.com/office/officeart/2018/2/layout/IconVerticalSolidList"/>
    <dgm:cxn modelId="{C1038432-523E-430D-B9CD-52565CA5D5AA}" type="presParOf" srcId="{31E1A5B6-38A3-447F-ABE6-DFB804B81DAC}" destId="{33376DE8-879E-4380-A366-C88E2FED384F}" srcOrd="1" destOrd="0" presId="urn:microsoft.com/office/officeart/2018/2/layout/IconVerticalSolidList"/>
    <dgm:cxn modelId="{E6212B97-323F-491A-878F-F26A8E69064E}" type="presParOf" srcId="{31E1A5B6-38A3-447F-ABE6-DFB804B81DAC}" destId="{5916E2C5-CF4F-41CE-9AE6-F18FDCDCE2BC}" srcOrd="2" destOrd="0" presId="urn:microsoft.com/office/officeart/2018/2/layout/IconVerticalSolidList"/>
    <dgm:cxn modelId="{186AA140-8B1A-4973-BF22-672D9B8A5D4E}" type="presParOf" srcId="{31E1A5B6-38A3-447F-ABE6-DFB804B81DAC}" destId="{64814C88-78C4-49CD-8A95-FAAF258F27F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CAC7DF-EBDE-4934-8FAF-9B386D0661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DF53347-3AEC-40A4-9579-D147731D71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2800" spc="0" baseline="0" dirty="0">
              <a:latin typeface="Glacial Indifference" pitchFamily="50" charset="0"/>
            </a:rPr>
            <a:t>Minimise </a:t>
          </a:r>
          <a:r>
            <a:rPr lang="en-AU" sz="2800" b="1" spc="0" baseline="0" dirty="0">
              <a:latin typeface="Glacial Indifference" pitchFamily="50" charset="0"/>
            </a:rPr>
            <a:t>aerosolization</a:t>
          </a:r>
          <a:r>
            <a:rPr lang="en-AU" sz="2800" spc="0" baseline="0" dirty="0">
              <a:latin typeface="Glacial Indifference" pitchFamily="50" charset="0"/>
            </a:rPr>
            <a:t> of virus</a:t>
          </a:r>
          <a:endParaRPr lang="en-US" sz="2800" spc="0" baseline="0" dirty="0">
            <a:latin typeface="Glacial Indifference" pitchFamily="50" charset="0"/>
          </a:endParaRPr>
        </a:p>
      </dgm:t>
    </dgm:pt>
    <dgm:pt modelId="{057F60D4-CE31-49E9-9993-D29663A8CAE4}" type="parTrans" cxnId="{C78EBC88-262F-4B18-944E-B859B88F18E8}">
      <dgm:prSet/>
      <dgm:spPr/>
      <dgm:t>
        <a:bodyPr/>
        <a:lstStyle/>
        <a:p>
          <a:endParaRPr lang="en-US"/>
        </a:p>
      </dgm:t>
    </dgm:pt>
    <dgm:pt modelId="{CBC45E8C-0C9E-4A60-B4B2-743CD46409F9}" type="sibTrans" cxnId="{C78EBC88-262F-4B18-944E-B859B88F18E8}">
      <dgm:prSet/>
      <dgm:spPr/>
      <dgm:t>
        <a:bodyPr/>
        <a:lstStyle/>
        <a:p>
          <a:endParaRPr lang="en-US"/>
        </a:p>
      </dgm:t>
    </dgm:pt>
    <dgm:pt modelId="{F5B00AE9-2839-4329-82A5-8892622E24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2800" spc="0" baseline="0" dirty="0">
              <a:latin typeface="Glacial Indifference" pitchFamily="50" charset="0"/>
            </a:rPr>
            <a:t>Minimise </a:t>
          </a:r>
          <a:r>
            <a:rPr lang="en-AU" sz="2800" b="1" spc="0" baseline="0" dirty="0">
              <a:latin typeface="Glacial Indifference" pitchFamily="50" charset="0"/>
            </a:rPr>
            <a:t>number</a:t>
          </a:r>
          <a:r>
            <a:rPr lang="en-AU" sz="2800" spc="0" baseline="0" dirty="0">
              <a:latin typeface="Glacial Indifference" pitchFamily="50" charset="0"/>
            </a:rPr>
            <a:t> of staff exposed</a:t>
          </a:r>
          <a:endParaRPr lang="en-US" sz="2800" spc="0" baseline="0" dirty="0">
            <a:latin typeface="Glacial Indifference" pitchFamily="50" charset="0"/>
          </a:endParaRPr>
        </a:p>
      </dgm:t>
    </dgm:pt>
    <dgm:pt modelId="{1BC0B3BB-158D-464D-866B-87A1B251A107}" type="parTrans" cxnId="{3F36DC71-C4D9-4EB0-8C46-B8CB35163BA0}">
      <dgm:prSet/>
      <dgm:spPr/>
      <dgm:t>
        <a:bodyPr/>
        <a:lstStyle/>
        <a:p>
          <a:endParaRPr lang="en-AU"/>
        </a:p>
      </dgm:t>
    </dgm:pt>
    <dgm:pt modelId="{D5DF3703-048E-4D25-B7B5-F79940176310}" type="sibTrans" cxnId="{3F36DC71-C4D9-4EB0-8C46-B8CB35163BA0}">
      <dgm:prSet/>
      <dgm:spPr/>
      <dgm:t>
        <a:bodyPr/>
        <a:lstStyle/>
        <a:p>
          <a:endParaRPr lang="en-AU"/>
        </a:p>
      </dgm:t>
    </dgm:pt>
    <dgm:pt modelId="{5D2F3E9B-696E-414B-BD61-44A697156F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2500" spc="0" baseline="0" dirty="0">
              <a:latin typeface="Glacial Indifference" pitchFamily="50" charset="0"/>
            </a:rPr>
            <a:t>Minimise </a:t>
          </a:r>
          <a:r>
            <a:rPr lang="en-AU" sz="2500" b="1" spc="0" baseline="0" dirty="0">
              <a:latin typeface="Glacial Indifference" pitchFamily="50" charset="0"/>
            </a:rPr>
            <a:t>time</a:t>
          </a:r>
          <a:r>
            <a:rPr lang="en-AU" sz="2500" spc="0" baseline="0" dirty="0">
              <a:latin typeface="Glacial Indifference" pitchFamily="50" charset="0"/>
            </a:rPr>
            <a:t> staff are </a:t>
          </a:r>
          <a:r>
            <a:rPr lang="en-AU" sz="2800" spc="0" baseline="0" dirty="0">
              <a:latin typeface="Glacial Indifference" pitchFamily="50" charset="0"/>
            </a:rPr>
            <a:t>exposed</a:t>
          </a:r>
          <a:endParaRPr lang="en-US" sz="2800" spc="0" baseline="0" dirty="0">
            <a:latin typeface="Glacial Indifference" pitchFamily="50" charset="0"/>
          </a:endParaRPr>
        </a:p>
      </dgm:t>
    </dgm:pt>
    <dgm:pt modelId="{B5C97627-8984-42CC-89FC-AD537DEBC736}" type="parTrans" cxnId="{CAF9EC56-AE13-4093-BE48-C7810A4AA135}">
      <dgm:prSet/>
      <dgm:spPr/>
      <dgm:t>
        <a:bodyPr/>
        <a:lstStyle/>
        <a:p>
          <a:endParaRPr lang="en-AU"/>
        </a:p>
      </dgm:t>
    </dgm:pt>
    <dgm:pt modelId="{F898C2F2-327C-4C27-A0AB-97A2793B8656}" type="sibTrans" cxnId="{CAF9EC56-AE13-4093-BE48-C7810A4AA135}">
      <dgm:prSet/>
      <dgm:spPr/>
      <dgm:t>
        <a:bodyPr/>
        <a:lstStyle/>
        <a:p>
          <a:endParaRPr lang="en-AU"/>
        </a:p>
      </dgm:t>
    </dgm:pt>
    <dgm:pt modelId="{D81F58EB-2A07-47CD-8B06-DFC981E6BC9E}" type="pres">
      <dgm:prSet presAssocID="{63CAC7DF-EBDE-4934-8FAF-9B386D06613A}" presName="root" presStyleCnt="0">
        <dgm:presLayoutVars>
          <dgm:dir/>
          <dgm:resizeHandles val="exact"/>
        </dgm:presLayoutVars>
      </dgm:prSet>
      <dgm:spPr/>
    </dgm:pt>
    <dgm:pt modelId="{3D0B56BD-E0D2-447F-81ED-533908470D4D}" type="pres">
      <dgm:prSet presAssocID="{BDF53347-3AEC-40A4-9579-D147731D712D}" presName="compNode" presStyleCnt="0"/>
      <dgm:spPr/>
    </dgm:pt>
    <dgm:pt modelId="{A6741ECA-CCF2-44E1-9569-E06B2B94B2AF}" type="pres">
      <dgm:prSet presAssocID="{BDF53347-3AEC-40A4-9579-D147731D712D}" presName="bgRect" presStyleLbl="bgShp" presStyleIdx="0" presStyleCnt="3"/>
      <dgm:spPr/>
    </dgm:pt>
    <dgm:pt modelId="{42019283-ABD7-4E0E-9919-07900999D786}" type="pres">
      <dgm:prSet presAssocID="{BDF53347-3AEC-40A4-9579-D147731D712D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bbles"/>
        </a:ext>
      </dgm:extLst>
    </dgm:pt>
    <dgm:pt modelId="{88C1D8F8-5E5B-46E3-AA33-E9946C70689E}" type="pres">
      <dgm:prSet presAssocID="{BDF53347-3AEC-40A4-9579-D147731D712D}" presName="spaceRect" presStyleCnt="0"/>
      <dgm:spPr/>
    </dgm:pt>
    <dgm:pt modelId="{E69C0DA6-1AFA-4D5C-A1FE-5710421372F8}" type="pres">
      <dgm:prSet presAssocID="{BDF53347-3AEC-40A4-9579-D147731D712D}" presName="parTx" presStyleLbl="revTx" presStyleIdx="0" presStyleCnt="3">
        <dgm:presLayoutVars>
          <dgm:chMax val="0"/>
          <dgm:chPref val="0"/>
        </dgm:presLayoutVars>
      </dgm:prSet>
      <dgm:spPr/>
    </dgm:pt>
    <dgm:pt modelId="{27E083C4-148B-4586-90AC-FD3789007BCA}" type="pres">
      <dgm:prSet presAssocID="{CBC45E8C-0C9E-4A60-B4B2-743CD46409F9}" presName="sibTrans" presStyleCnt="0"/>
      <dgm:spPr/>
    </dgm:pt>
    <dgm:pt modelId="{95B35586-4BDD-4FBE-B765-D67234F5F0E6}" type="pres">
      <dgm:prSet presAssocID="{F5B00AE9-2839-4329-82A5-8892622E24DD}" presName="compNode" presStyleCnt="0"/>
      <dgm:spPr/>
    </dgm:pt>
    <dgm:pt modelId="{15A3839B-0808-4D6A-8388-4D1A29C1376F}" type="pres">
      <dgm:prSet presAssocID="{F5B00AE9-2839-4329-82A5-8892622E24DD}" presName="bgRect" presStyleLbl="bgShp" presStyleIdx="1" presStyleCnt="3"/>
      <dgm:spPr/>
    </dgm:pt>
    <dgm:pt modelId="{A874F473-A148-482B-B319-4A40B6CFB268}" type="pres">
      <dgm:prSet presAssocID="{F5B00AE9-2839-4329-82A5-8892622E24DD}" presName="iconRect" presStyleLbl="node1" presStyleIdx="1" presStyleCnt="3"/>
      <dgm:spPr>
        <a:blipFill>
          <a:blip xmlns:r="http://schemas.openxmlformats.org/officeDocument/2006/relationships"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5D74A34-1CD8-4402-9F55-1C1F145EB1E6}" type="pres">
      <dgm:prSet presAssocID="{F5B00AE9-2839-4329-82A5-8892622E24DD}" presName="spaceRect" presStyleCnt="0"/>
      <dgm:spPr/>
    </dgm:pt>
    <dgm:pt modelId="{D6BE4C20-8B88-41E2-95E6-B688E5365F8E}" type="pres">
      <dgm:prSet presAssocID="{F5B00AE9-2839-4329-82A5-8892622E24DD}" presName="parTx" presStyleLbl="revTx" presStyleIdx="1" presStyleCnt="3">
        <dgm:presLayoutVars>
          <dgm:chMax val="0"/>
          <dgm:chPref val="0"/>
        </dgm:presLayoutVars>
      </dgm:prSet>
      <dgm:spPr/>
    </dgm:pt>
    <dgm:pt modelId="{27C098AD-EBBA-4F6D-BA4E-CF2910AFD37A}" type="pres">
      <dgm:prSet presAssocID="{D5DF3703-048E-4D25-B7B5-F79940176310}" presName="sibTrans" presStyleCnt="0"/>
      <dgm:spPr/>
    </dgm:pt>
    <dgm:pt modelId="{6004E1A2-3292-4ACD-8C73-4B7321873ACA}" type="pres">
      <dgm:prSet presAssocID="{5D2F3E9B-696E-414B-BD61-44A697156F85}" presName="compNode" presStyleCnt="0"/>
      <dgm:spPr/>
    </dgm:pt>
    <dgm:pt modelId="{A6EC6BB9-EAA1-4C09-AF45-E68733995E8B}" type="pres">
      <dgm:prSet presAssocID="{5D2F3E9B-696E-414B-BD61-44A697156F85}" presName="bgRect" presStyleLbl="bgShp" presStyleIdx="2" presStyleCnt="3"/>
      <dgm:spPr/>
    </dgm:pt>
    <dgm:pt modelId="{C458EA2C-10A7-4C26-8A33-3BA73782E7E5}" type="pres">
      <dgm:prSet presAssocID="{5D2F3E9B-696E-414B-BD61-44A697156F85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3914C88-535C-48D6-B9E4-8C889E7B1ECA}" type="pres">
      <dgm:prSet presAssocID="{5D2F3E9B-696E-414B-BD61-44A697156F85}" presName="spaceRect" presStyleCnt="0"/>
      <dgm:spPr/>
    </dgm:pt>
    <dgm:pt modelId="{F311DF74-9493-4470-8E0B-BF71CCFFAD7D}" type="pres">
      <dgm:prSet presAssocID="{5D2F3E9B-696E-414B-BD61-44A697156F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926EA2A-3EB3-46F9-AA09-AAE0AA451DF2}" type="presOf" srcId="{BDF53347-3AEC-40A4-9579-D147731D712D}" destId="{E69C0DA6-1AFA-4D5C-A1FE-5710421372F8}" srcOrd="0" destOrd="0" presId="urn:microsoft.com/office/officeart/2018/2/layout/IconVerticalSolidList"/>
    <dgm:cxn modelId="{3F36DC71-C4D9-4EB0-8C46-B8CB35163BA0}" srcId="{63CAC7DF-EBDE-4934-8FAF-9B386D06613A}" destId="{F5B00AE9-2839-4329-82A5-8892622E24DD}" srcOrd="1" destOrd="0" parTransId="{1BC0B3BB-158D-464D-866B-87A1B251A107}" sibTransId="{D5DF3703-048E-4D25-B7B5-F79940176310}"/>
    <dgm:cxn modelId="{CAF9EC56-AE13-4093-BE48-C7810A4AA135}" srcId="{63CAC7DF-EBDE-4934-8FAF-9B386D06613A}" destId="{5D2F3E9B-696E-414B-BD61-44A697156F85}" srcOrd="2" destOrd="0" parTransId="{B5C97627-8984-42CC-89FC-AD537DEBC736}" sibTransId="{F898C2F2-327C-4C27-A0AB-97A2793B8656}"/>
    <dgm:cxn modelId="{C78EBC88-262F-4B18-944E-B859B88F18E8}" srcId="{63CAC7DF-EBDE-4934-8FAF-9B386D06613A}" destId="{BDF53347-3AEC-40A4-9579-D147731D712D}" srcOrd="0" destOrd="0" parTransId="{057F60D4-CE31-49E9-9993-D29663A8CAE4}" sibTransId="{CBC45E8C-0C9E-4A60-B4B2-743CD46409F9}"/>
    <dgm:cxn modelId="{E5E6BA93-F951-4708-8873-83394E17E935}" type="presOf" srcId="{F5B00AE9-2839-4329-82A5-8892622E24DD}" destId="{D6BE4C20-8B88-41E2-95E6-B688E5365F8E}" srcOrd="0" destOrd="0" presId="urn:microsoft.com/office/officeart/2018/2/layout/IconVerticalSolidList"/>
    <dgm:cxn modelId="{7AB2B7C7-D780-4955-8B55-71AEDFACBD32}" type="presOf" srcId="{63CAC7DF-EBDE-4934-8FAF-9B386D06613A}" destId="{D81F58EB-2A07-47CD-8B06-DFC981E6BC9E}" srcOrd="0" destOrd="0" presId="urn:microsoft.com/office/officeart/2018/2/layout/IconVerticalSolidList"/>
    <dgm:cxn modelId="{6170DADD-88C1-4AC1-836E-E6580BEC3B0C}" type="presOf" srcId="{5D2F3E9B-696E-414B-BD61-44A697156F85}" destId="{F311DF74-9493-4470-8E0B-BF71CCFFAD7D}" srcOrd="0" destOrd="0" presId="urn:microsoft.com/office/officeart/2018/2/layout/IconVerticalSolidList"/>
    <dgm:cxn modelId="{20EBFDBB-9BCE-4993-81C1-85A8B15BC04E}" type="presParOf" srcId="{D81F58EB-2A07-47CD-8B06-DFC981E6BC9E}" destId="{3D0B56BD-E0D2-447F-81ED-533908470D4D}" srcOrd="0" destOrd="0" presId="urn:microsoft.com/office/officeart/2018/2/layout/IconVerticalSolidList"/>
    <dgm:cxn modelId="{24071B6E-1287-488A-9A36-C8007C9C1C2F}" type="presParOf" srcId="{3D0B56BD-E0D2-447F-81ED-533908470D4D}" destId="{A6741ECA-CCF2-44E1-9569-E06B2B94B2AF}" srcOrd="0" destOrd="0" presId="urn:microsoft.com/office/officeart/2018/2/layout/IconVerticalSolidList"/>
    <dgm:cxn modelId="{BA85FB94-05F1-4CF2-BD0C-370974993D26}" type="presParOf" srcId="{3D0B56BD-E0D2-447F-81ED-533908470D4D}" destId="{42019283-ABD7-4E0E-9919-07900999D786}" srcOrd="1" destOrd="0" presId="urn:microsoft.com/office/officeart/2018/2/layout/IconVerticalSolidList"/>
    <dgm:cxn modelId="{55DD0B05-A03D-4CCB-82AA-C37FE8D2834B}" type="presParOf" srcId="{3D0B56BD-E0D2-447F-81ED-533908470D4D}" destId="{88C1D8F8-5E5B-46E3-AA33-E9946C70689E}" srcOrd="2" destOrd="0" presId="urn:microsoft.com/office/officeart/2018/2/layout/IconVerticalSolidList"/>
    <dgm:cxn modelId="{6C8A0DF8-537A-4E2D-9133-7E0F7C072AA2}" type="presParOf" srcId="{3D0B56BD-E0D2-447F-81ED-533908470D4D}" destId="{E69C0DA6-1AFA-4D5C-A1FE-5710421372F8}" srcOrd="3" destOrd="0" presId="urn:microsoft.com/office/officeart/2018/2/layout/IconVerticalSolidList"/>
    <dgm:cxn modelId="{470FE42B-E158-4F46-B216-AC4A7CCDEA4E}" type="presParOf" srcId="{D81F58EB-2A07-47CD-8B06-DFC981E6BC9E}" destId="{27E083C4-148B-4586-90AC-FD3789007BCA}" srcOrd="1" destOrd="0" presId="urn:microsoft.com/office/officeart/2018/2/layout/IconVerticalSolidList"/>
    <dgm:cxn modelId="{9F46E30A-A3AF-42BB-9398-2EEDE0B4F60F}" type="presParOf" srcId="{D81F58EB-2A07-47CD-8B06-DFC981E6BC9E}" destId="{95B35586-4BDD-4FBE-B765-D67234F5F0E6}" srcOrd="2" destOrd="0" presId="urn:microsoft.com/office/officeart/2018/2/layout/IconVerticalSolidList"/>
    <dgm:cxn modelId="{5441FFDF-8A07-46E8-8558-111BC5E03965}" type="presParOf" srcId="{95B35586-4BDD-4FBE-B765-D67234F5F0E6}" destId="{15A3839B-0808-4D6A-8388-4D1A29C1376F}" srcOrd="0" destOrd="0" presId="urn:microsoft.com/office/officeart/2018/2/layout/IconVerticalSolidList"/>
    <dgm:cxn modelId="{61290DB9-1FB5-41BB-9D32-C77FFCF3E3D8}" type="presParOf" srcId="{95B35586-4BDD-4FBE-B765-D67234F5F0E6}" destId="{A874F473-A148-482B-B319-4A40B6CFB268}" srcOrd="1" destOrd="0" presId="urn:microsoft.com/office/officeart/2018/2/layout/IconVerticalSolidList"/>
    <dgm:cxn modelId="{5791098F-B711-4F9D-982E-125962805996}" type="presParOf" srcId="{95B35586-4BDD-4FBE-B765-D67234F5F0E6}" destId="{C5D74A34-1CD8-4402-9F55-1C1F145EB1E6}" srcOrd="2" destOrd="0" presId="urn:microsoft.com/office/officeart/2018/2/layout/IconVerticalSolidList"/>
    <dgm:cxn modelId="{A7951A9C-DB71-4A70-BE67-733539F47A7F}" type="presParOf" srcId="{95B35586-4BDD-4FBE-B765-D67234F5F0E6}" destId="{D6BE4C20-8B88-41E2-95E6-B688E5365F8E}" srcOrd="3" destOrd="0" presId="urn:microsoft.com/office/officeart/2018/2/layout/IconVerticalSolidList"/>
    <dgm:cxn modelId="{506C9F9B-3EB5-4825-AFB7-0B266387A82D}" type="presParOf" srcId="{D81F58EB-2A07-47CD-8B06-DFC981E6BC9E}" destId="{27C098AD-EBBA-4F6D-BA4E-CF2910AFD37A}" srcOrd="3" destOrd="0" presId="urn:microsoft.com/office/officeart/2018/2/layout/IconVerticalSolidList"/>
    <dgm:cxn modelId="{0E226455-967F-4D1B-8231-985E8A31E5DF}" type="presParOf" srcId="{D81F58EB-2A07-47CD-8B06-DFC981E6BC9E}" destId="{6004E1A2-3292-4ACD-8C73-4B7321873ACA}" srcOrd="4" destOrd="0" presId="urn:microsoft.com/office/officeart/2018/2/layout/IconVerticalSolidList"/>
    <dgm:cxn modelId="{2BDBE919-99C9-43D1-8DEC-08AFC9FE286F}" type="presParOf" srcId="{6004E1A2-3292-4ACD-8C73-4B7321873ACA}" destId="{A6EC6BB9-EAA1-4C09-AF45-E68733995E8B}" srcOrd="0" destOrd="0" presId="urn:microsoft.com/office/officeart/2018/2/layout/IconVerticalSolidList"/>
    <dgm:cxn modelId="{4715F7EC-8E88-4F89-A77D-1C08D0988A60}" type="presParOf" srcId="{6004E1A2-3292-4ACD-8C73-4B7321873ACA}" destId="{C458EA2C-10A7-4C26-8A33-3BA73782E7E5}" srcOrd="1" destOrd="0" presId="urn:microsoft.com/office/officeart/2018/2/layout/IconVerticalSolidList"/>
    <dgm:cxn modelId="{A2BA28C4-1C6A-489F-8057-41E37315AD36}" type="presParOf" srcId="{6004E1A2-3292-4ACD-8C73-4B7321873ACA}" destId="{43914C88-535C-48D6-B9E4-8C889E7B1ECA}" srcOrd="2" destOrd="0" presId="urn:microsoft.com/office/officeart/2018/2/layout/IconVerticalSolidList"/>
    <dgm:cxn modelId="{CA351A6A-F6BA-4C3E-946B-30CB582A5AFC}" type="presParOf" srcId="{6004E1A2-3292-4ACD-8C73-4B7321873ACA}" destId="{F311DF74-9493-4470-8E0B-BF71CCFFAD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8237ED-2B66-41B7-983F-37EC9053CB3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9AF98CD-1990-4C88-9AEF-FB06D3190898}">
      <dgm:prSet/>
      <dgm:spPr/>
      <dgm:t>
        <a:bodyPr/>
        <a:lstStyle/>
        <a:p>
          <a:r>
            <a:rPr lang="en-AU" baseline="0" dirty="0">
              <a:latin typeface="Glacial Indifference" pitchFamily="50" charset="0"/>
            </a:rPr>
            <a:t>Go in and check on the patient</a:t>
          </a:r>
          <a:endParaRPr lang="en-US" dirty="0">
            <a:latin typeface="Glacial Indifference" pitchFamily="50" charset="0"/>
          </a:endParaRPr>
        </a:p>
      </dgm:t>
    </dgm:pt>
    <dgm:pt modelId="{7E9CE17D-D4D8-48B6-BD26-F28EBA2176BE}" type="parTrans" cxnId="{673E4085-18C6-4C81-A36D-08C6B6757DB9}">
      <dgm:prSet/>
      <dgm:spPr/>
      <dgm:t>
        <a:bodyPr/>
        <a:lstStyle/>
        <a:p>
          <a:endParaRPr lang="en-US"/>
        </a:p>
      </dgm:t>
    </dgm:pt>
    <dgm:pt modelId="{50D81CA9-17B6-43FE-9C45-BB9D86B7FDCE}" type="sibTrans" cxnId="{673E4085-18C6-4C81-A36D-08C6B6757DB9}">
      <dgm:prSet/>
      <dgm:spPr/>
      <dgm:t>
        <a:bodyPr/>
        <a:lstStyle/>
        <a:p>
          <a:endParaRPr lang="en-US"/>
        </a:p>
      </dgm:t>
    </dgm:pt>
    <dgm:pt modelId="{19BE3217-0B17-4051-917C-1561A7C4F738}">
      <dgm:prSet/>
      <dgm:spPr/>
      <dgm:t>
        <a:bodyPr/>
        <a:lstStyle/>
        <a:p>
          <a:r>
            <a:rPr lang="en-AU" baseline="0" dirty="0">
              <a:latin typeface="Glacial Indifference" pitchFamily="50" charset="0"/>
            </a:rPr>
            <a:t>Stop anyone from going in until they’ve put on PPE</a:t>
          </a:r>
          <a:endParaRPr lang="en-US" dirty="0">
            <a:latin typeface="Glacial Indifference" pitchFamily="50" charset="0"/>
          </a:endParaRPr>
        </a:p>
      </dgm:t>
    </dgm:pt>
    <dgm:pt modelId="{F9977583-24B7-4A90-BA79-1127A1B47792}" type="parTrans" cxnId="{6D547D5F-8BB8-45B4-9640-04CAC0446FAD}">
      <dgm:prSet/>
      <dgm:spPr/>
      <dgm:t>
        <a:bodyPr/>
        <a:lstStyle/>
        <a:p>
          <a:endParaRPr lang="en-US"/>
        </a:p>
      </dgm:t>
    </dgm:pt>
    <dgm:pt modelId="{CD37161A-47CB-4A6F-A165-AFA396BEE2E5}" type="sibTrans" cxnId="{6D547D5F-8BB8-45B4-9640-04CAC0446FAD}">
      <dgm:prSet/>
      <dgm:spPr/>
      <dgm:t>
        <a:bodyPr/>
        <a:lstStyle/>
        <a:p>
          <a:endParaRPr lang="en-US"/>
        </a:p>
      </dgm:t>
    </dgm:pt>
    <dgm:pt modelId="{987C69C7-3897-4D4B-9CF0-FB28644FAE4A}" type="pres">
      <dgm:prSet presAssocID="{E08237ED-2B66-41B7-983F-37EC9053CB30}" presName="root" presStyleCnt="0">
        <dgm:presLayoutVars>
          <dgm:dir/>
          <dgm:resizeHandles val="exact"/>
        </dgm:presLayoutVars>
      </dgm:prSet>
      <dgm:spPr/>
    </dgm:pt>
    <dgm:pt modelId="{4AF135DE-301B-4BA2-924F-F7EBD084A4DD}" type="pres">
      <dgm:prSet presAssocID="{69AF98CD-1990-4C88-9AEF-FB06D3190898}" presName="compNode" presStyleCnt="0"/>
      <dgm:spPr/>
    </dgm:pt>
    <dgm:pt modelId="{572C8B6F-4DF7-496E-91EF-6D08CDBD4776}" type="pres">
      <dgm:prSet presAssocID="{69AF98CD-1990-4C88-9AEF-FB06D3190898}" presName="bgRect" presStyleLbl="bgShp" presStyleIdx="0" presStyleCnt="2"/>
      <dgm:spPr/>
    </dgm:pt>
    <dgm:pt modelId="{78578DE2-1C2A-4B0F-B8C0-71C8575931C1}" type="pres">
      <dgm:prSet presAssocID="{69AF98CD-1990-4C88-9AEF-FB06D3190898}" presName="iconRect" presStyleLbl="node1" presStyleIdx="0" presStyleCnt="2"/>
      <dgm:spPr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47EA6D1-1149-4248-A02E-E6C5ADFBC441}" type="pres">
      <dgm:prSet presAssocID="{69AF98CD-1990-4C88-9AEF-FB06D3190898}" presName="spaceRect" presStyleCnt="0"/>
      <dgm:spPr/>
    </dgm:pt>
    <dgm:pt modelId="{819CB1D5-A205-4FE2-846B-F5B9D025B480}" type="pres">
      <dgm:prSet presAssocID="{69AF98CD-1990-4C88-9AEF-FB06D3190898}" presName="parTx" presStyleLbl="revTx" presStyleIdx="0" presStyleCnt="2">
        <dgm:presLayoutVars>
          <dgm:chMax val="0"/>
          <dgm:chPref val="0"/>
        </dgm:presLayoutVars>
      </dgm:prSet>
      <dgm:spPr/>
    </dgm:pt>
    <dgm:pt modelId="{2D71DFA8-6DD4-4E76-A085-532F72BECDE9}" type="pres">
      <dgm:prSet presAssocID="{50D81CA9-17B6-43FE-9C45-BB9D86B7FDCE}" presName="sibTrans" presStyleCnt="0"/>
      <dgm:spPr/>
    </dgm:pt>
    <dgm:pt modelId="{93B71180-B622-4EED-8153-6DA80DAF3AED}" type="pres">
      <dgm:prSet presAssocID="{19BE3217-0B17-4051-917C-1561A7C4F738}" presName="compNode" presStyleCnt="0"/>
      <dgm:spPr/>
    </dgm:pt>
    <dgm:pt modelId="{74C836A1-220D-4BBB-A75C-13279B6BE7FB}" type="pres">
      <dgm:prSet presAssocID="{19BE3217-0B17-4051-917C-1561A7C4F738}" presName="bgRect" presStyleLbl="bgShp" presStyleIdx="1" presStyleCnt="2"/>
      <dgm:spPr/>
    </dgm:pt>
    <dgm:pt modelId="{AD0D6786-DA9C-41D8-B342-D4286CCBB874}" type="pres">
      <dgm:prSet presAssocID="{19BE3217-0B17-4051-917C-1561A7C4F738}" presName="iconRect" presStyleLbl="node1" presStyleIdx="1" presStyleCnt="2"/>
      <dgm:spPr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4FBF44BC-8AD7-4873-BBB8-9999BD8BD39F}" type="pres">
      <dgm:prSet presAssocID="{19BE3217-0B17-4051-917C-1561A7C4F738}" presName="spaceRect" presStyleCnt="0"/>
      <dgm:spPr/>
    </dgm:pt>
    <dgm:pt modelId="{13D65003-233F-47E7-91DD-86EA5D9FD746}" type="pres">
      <dgm:prSet presAssocID="{19BE3217-0B17-4051-917C-1561A7C4F73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A2C1A33-0CD2-4931-BAB4-716315416C0A}" type="presOf" srcId="{E08237ED-2B66-41B7-983F-37EC9053CB30}" destId="{987C69C7-3897-4D4B-9CF0-FB28644FAE4A}" srcOrd="0" destOrd="0" presId="urn:microsoft.com/office/officeart/2018/2/layout/IconVerticalSolidList"/>
    <dgm:cxn modelId="{6D547D5F-8BB8-45B4-9640-04CAC0446FAD}" srcId="{E08237ED-2B66-41B7-983F-37EC9053CB30}" destId="{19BE3217-0B17-4051-917C-1561A7C4F738}" srcOrd="1" destOrd="0" parTransId="{F9977583-24B7-4A90-BA79-1127A1B47792}" sibTransId="{CD37161A-47CB-4A6F-A165-AFA396BEE2E5}"/>
    <dgm:cxn modelId="{673E4085-18C6-4C81-A36D-08C6B6757DB9}" srcId="{E08237ED-2B66-41B7-983F-37EC9053CB30}" destId="{69AF98CD-1990-4C88-9AEF-FB06D3190898}" srcOrd="0" destOrd="0" parTransId="{7E9CE17D-D4D8-48B6-BD26-F28EBA2176BE}" sibTransId="{50D81CA9-17B6-43FE-9C45-BB9D86B7FDCE}"/>
    <dgm:cxn modelId="{B3082CB6-4E3D-4077-9E16-4698A940685F}" type="presOf" srcId="{69AF98CD-1990-4C88-9AEF-FB06D3190898}" destId="{819CB1D5-A205-4FE2-846B-F5B9D025B480}" srcOrd="0" destOrd="0" presId="urn:microsoft.com/office/officeart/2018/2/layout/IconVerticalSolidList"/>
    <dgm:cxn modelId="{202BDDFA-8B5D-4562-967D-8E965847D216}" type="presOf" srcId="{19BE3217-0B17-4051-917C-1561A7C4F738}" destId="{13D65003-233F-47E7-91DD-86EA5D9FD746}" srcOrd="0" destOrd="0" presId="urn:microsoft.com/office/officeart/2018/2/layout/IconVerticalSolidList"/>
    <dgm:cxn modelId="{F61C857C-2D4E-4BAD-8411-660D7C193261}" type="presParOf" srcId="{987C69C7-3897-4D4B-9CF0-FB28644FAE4A}" destId="{4AF135DE-301B-4BA2-924F-F7EBD084A4DD}" srcOrd="0" destOrd="0" presId="urn:microsoft.com/office/officeart/2018/2/layout/IconVerticalSolidList"/>
    <dgm:cxn modelId="{9C8E1E93-903A-4DFB-972F-12C7A22C7836}" type="presParOf" srcId="{4AF135DE-301B-4BA2-924F-F7EBD084A4DD}" destId="{572C8B6F-4DF7-496E-91EF-6D08CDBD4776}" srcOrd="0" destOrd="0" presId="urn:microsoft.com/office/officeart/2018/2/layout/IconVerticalSolidList"/>
    <dgm:cxn modelId="{D4F8C032-BFC1-4217-88BD-6D0DE47ACDF4}" type="presParOf" srcId="{4AF135DE-301B-4BA2-924F-F7EBD084A4DD}" destId="{78578DE2-1C2A-4B0F-B8C0-71C8575931C1}" srcOrd="1" destOrd="0" presId="urn:microsoft.com/office/officeart/2018/2/layout/IconVerticalSolidList"/>
    <dgm:cxn modelId="{465F0001-7D89-4B6B-8B78-76236246FD0E}" type="presParOf" srcId="{4AF135DE-301B-4BA2-924F-F7EBD084A4DD}" destId="{E47EA6D1-1149-4248-A02E-E6C5ADFBC441}" srcOrd="2" destOrd="0" presId="urn:microsoft.com/office/officeart/2018/2/layout/IconVerticalSolidList"/>
    <dgm:cxn modelId="{67F66152-9475-494B-8CAD-2E3CB31E17B2}" type="presParOf" srcId="{4AF135DE-301B-4BA2-924F-F7EBD084A4DD}" destId="{819CB1D5-A205-4FE2-846B-F5B9D025B480}" srcOrd="3" destOrd="0" presId="urn:microsoft.com/office/officeart/2018/2/layout/IconVerticalSolidList"/>
    <dgm:cxn modelId="{5111A18B-4CE4-4DD3-AA24-04D81F9C5248}" type="presParOf" srcId="{987C69C7-3897-4D4B-9CF0-FB28644FAE4A}" destId="{2D71DFA8-6DD4-4E76-A085-532F72BECDE9}" srcOrd="1" destOrd="0" presId="urn:microsoft.com/office/officeart/2018/2/layout/IconVerticalSolidList"/>
    <dgm:cxn modelId="{E10A9FBA-02D1-4BA4-85B6-93D4EEFE19AA}" type="presParOf" srcId="{987C69C7-3897-4D4B-9CF0-FB28644FAE4A}" destId="{93B71180-B622-4EED-8153-6DA80DAF3AED}" srcOrd="2" destOrd="0" presId="urn:microsoft.com/office/officeart/2018/2/layout/IconVerticalSolidList"/>
    <dgm:cxn modelId="{71C751D2-9B81-4724-BB6E-2191F9CA1FAC}" type="presParOf" srcId="{93B71180-B622-4EED-8153-6DA80DAF3AED}" destId="{74C836A1-220D-4BBB-A75C-13279B6BE7FB}" srcOrd="0" destOrd="0" presId="urn:microsoft.com/office/officeart/2018/2/layout/IconVerticalSolidList"/>
    <dgm:cxn modelId="{0CAC7A60-69C8-47D3-94A0-EB6F6701CCC0}" type="presParOf" srcId="{93B71180-B622-4EED-8153-6DA80DAF3AED}" destId="{AD0D6786-DA9C-41D8-B342-D4286CCBB874}" srcOrd="1" destOrd="0" presId="urn:microsoft.com/office/officeart/2018/2/layout/IconVerticalSolidList"/>
    <dgm:cxn modelId="{CCEB02E6-C331-4AB4-9E5E-4E78D8DEA4E5}" type="presParOf" srcId="{93B71180-B622-4EED-8153-6DA80DAF3AED}" destId="{4FBF44BC-8AD7-4873-BBB8-9999BD8BD39F}" srcOrd="2" destOrd="0" presId="urn:microsoft.com/office/officeart/2018/2/layout/IconVerticalSolidList"/>
    <dgm:cxn modelId="{D4B8C81C-A1E2-4E21-820F-217EE4EF6DB6}" type="presParOf" srcId="{93B71180-B622-4EED-8153-6DA80DAF3AED}" destId="{13D65003-233F-47E7-91DD-86EA5D9FD7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9E096-503E-45F7-89D3-E928E5B0D29A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ACBCF-9E0F-4B3C-9707-36613FDA3052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35D0A-E800-4A5A-B4B9-8286298089A9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spc="0" baseline="0" dirty="0">
              <a:latin typeface="Glacial Indifference" pitchFamily="50" charset="0"/>
            </a:rPr>
            <a:t>Use </a:t>
          </a:r>
          <a:r>
            <a:rPr lang="en-AU" sz="2500" b="1" kern="1200" spc="0" baseline="0" dirty="0">
              <a:latin typeface="Glacial Indifference" pitchFamily="50" charset="0"/>
            </a:rPr>
            <a:t>dedicated</a:t>
          </a:r>
          <a:r>
            <a:rPr lang="en-AU" sz="2500" kern="1200" spc="0" baseline="0" dirty="0">
              <a:latin typeface="Glacial Indifference" pitchFamily="50" charset="0"/>
            </a:rPr>
            <a:t> spaces for intubation/extubation</a:t>
          </a:r>
          <a:endParaRPr lang="en-US" sz="2500" kern="1200" spc="0" baseline="0" dirty="0">
            <a:latin typeface="Glacial Indifference" pitchFamily="50" charset="0"/>
          </a:endParaRPr>
        </a:p>
      </dsp:txBody>
      <dsp:txXfrm>
        <a:off x="1941716" y="718"/>
        <a:ext cx="4571887" cy="1681139"/>
      </dsp:txXfrm>
    </dsp:sp>
    <dsp:sp modelId="{0ED2169F-A35F-43DF-BB13-14262E0E75AF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906D6-B555-47B3-BE23-C2702D4B9396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1106-471B-4E29-BC52-8F8FF58F6CE0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spc="0" baseline="0" dirty="0">
              <a:latin typeface="Glacial Indifference" pitchFamily="50" charset="0"/>
            </a:rPr>
            <a:t>Use </a:t>
          </a:r>
          <a:r>
            <a:rPr lang="en-AU" sz="2500" b="1" kern="1200" spc="0" baseline="0" dirty="0">
              <a:latin typeface="Glacial Indifference" pitchFamily="50" charset="0"/>
            </a:rPr>
            <a:t>disposable</a:t>
          </a:r>
          <a:r>
            <a:rPr lang="en-AU" sz="2500" kern="1200" spc="0" baseline="0" dirty="0">
              <a:latin typeface="Glacial Indifference" pitchFamily="50" charset="0"/>
            </a:rPr>
            <a:t> (NOT reusable) items where possible</a:t>
          </a:r>
          <a:endParaRPr lang="en-US" sz="2500" kern="1200" spc="0" baseline="0" dirty="0">
            <a:latin typeface="Glacial Indifference" pitchFamily="50" charset="0"/>
          </a:endParaRPr>
        </a:p>
      </dsp:txBody>
      <dsp:txXfrm>
        <a:off x="1941716" y="2102143"/>
        <a:ext cx="4571887" cy="1681139"/>
      </dsp:txXfrm>
    </dsp:sp>
    <dsp:sp modelId="{D262D4BD-97C0-4528-8F71-548181F85DE2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76DE8-879E-4380-A366-C88E2FED384F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90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14C88-78C4-49CD-8A95-FAAF258F27F8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spc="0" baseline="0" dirty="0">
              <a:latin typeface="Glacial Indifference" pitchFamily="50" charset="0"/>
            </a:rPr>
            <a:t>Avoid </a:t>
          </a:r>
          <a:r>
            <a:rPr lang="en-AU" sz="2500" b="1" kern="1200" spc="0" baseline="0" dirty="0">
              <a:latin typeface="Glacial Indifference" pitchFamily="50" charset="0"/>
            </a:rPr>
            <a:t>contamination</a:t>
          </a:r>
          <a:r>
            <a:rPr lang="en-AU" sz="2500" kern="1200" spc="0" baseline="0" dirty="0">
              <a:latin typeface="Glacial Indifference" pitchFamily="50" charset="0"/>
            </a:rPr>
            <a:t> of general equipment</a:t>
          </a:r>
          <a:endParaRPr lang="en-US" sz="2500" kern="1200" spc="0" baseline="0" dirty="0">
            <a:latin typeface="Glacial Indifference" pitchFamily="50" charset="0"/>
          </a:endParaRPr>
        </a:p>
      </dsp:txBody>
      <dsp:txXfrm>
        <a:off x="1941716" y="4203567"/>
        <a:ext cx="4571887" cy="1681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41ECA-CCF2-44E1-9569-E06B2B94B2AF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19283-ABD7-4E0E-9919-07900999D786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C0DA6-1AFA-4D5C-A1FE-5710421372F8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spc="0" baseline="0" dirty="0">
              <a:latin typeface="Glacial Indifference" pitchFamily="50" charset="0"/>
            </a:rPr>
            <a:t>Minimise </a:t>
          </a:r>
          <a:r>
            <a:rPr lang="en-AU" sz="2800" b="1" kern="1200" spc="0" baseline="0" dirty="0">
              <a:latin typeface="Glacial Indifference" pitchFamily="50" charset="0"/>
            </a:rPr>
            <a:t>aerosolization</a:t>
          </a:r>
          <a:r>
            <a:rPr lang="en-AU" sz="2800" kern="1200" spc="0" baseline="0" dirty="0">
              <a:latin typeface="Glacial Indifference" pitchFamily="50" charset="0"/>
            </a:rPr>
            <a:t> of virus</a:t>
          </a:r>
          <a:endParaRPr lang="en-US" sz="2800" kern="1200" spc="0" baseline="0" dirty="0">
            <a:latin typeface="Glacial Indifference" pitchFamily="50" charset="0"/>
          </a:endParaRPr>
        </a:p>
      </dsp:txBody>
      <dsp:txXfrm>
        <a:off x="1941716" y="718"/>
        <a:ext cx="4571887" cy="1681139"/>
      </dsp:txXfrm>
    </dsp:sp>
    <dsp:sp modelId="{15A3839B-0808-4D6A-8388-4D1A29C1376F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4F473-A148-482B-B319-4A40B6CFB268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E4C20-8B88-41E2-95E6-B688E5365F8E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spc="0" baseline="0" dirty="0">
              <a:latin typeface="Glacial Indifference" pitchFamily="50" charset="0"/>
            </a:rPr>
            <a:t>Minimise </a:t>
          </a:r>
          <a:r>
            <a:rPr lang="en-AU" sz="2800" b="1" kern="1200" spc="0" baseline="0" dirty="0">
              <a:latin typeface="Glacial Indifference" pitchFamily="50" charset="0"/>
            </a:rPr>
            <a:t>number</a:t>
          </a:r>
          <a:r>
            <a:rPr lang="en-AU" sz="2800" kern="1200" spc="0" baseline="0" dirty="0">
              <a:latin typeface="Glacial Indifference" pitchFamily="50" charset="0"/>
            </a:rPr>
            <a:t> of staff exposed</a:t>
          </a:r>
          <a:endParaRPr lang="en-US" sz="2800" kern="1200" spc="0" baseline="0" dirty="0">
            <a:latin typeface="Glacial Indifference" pitchFamily="50" charset="0"/>
          </a:endParaRPr>
        </a:p>
      </dsp:txBody>
      <dsp:txXfrm>
        <a:off x="1941716" y="2102143"/>
        <a:ext cx="4571887" cy="1681139"/>
      </dsp:txXfrm>
    </dsp:sp>
    <dsp:sp modelId="{A6EC6BB9-EAA1-4C09-AF45-E68733995E8B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8EA2C-10A7-4C26-8A33-3BA73782E7E5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1DF74-9493-4470-8E0B-BF71CCFFAD7D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spc="0" baseline="0" dirty="0">
              <a:latin typeface="Glacial Indifference" pitchFamily="50" charset="0"/>
            </a:rPr>
            <a:t>Minimise </a:t>
          </a:r>
          <a:r>
            <a:rPr lang="en-AU" sz="2500" b="1" kern="1200" spc="0" baseline="0" dirty="0">
              <a:latin typeface="Glacial Indifference" pitchFamily="50" charset="0"/>
            </a:rPr>
            <a:t>time</a:t>
          </a:r>
          <a:r>
            <a:rPr lang="en-AU" sz="2500" kern="1200" spc="0" baseline="0" dirty="0">
              <a:latin typeface="Glacial Indifference" pitchFamily="50" charset="0"/>
            </a:rPr>
            <a:t> staff are </a:t>
          </a:r>
          <a:r>
            <a:rPr lang="en-AU" sz="2800" kern="1200" spc="0" baseline="0" dirty="0">
              <a:latin typeface="Glacial Indifference" pitchFamily="50" charset="0"/>
            </a:rPr>
            <a:t>exposed</a:t>
          </a:r>
          <a:endParaRPr lang="en-US" sz="2800" kern="1200" spc="0" baseline="0" dirty="0">
            <a:latin typeface="Glacial Indifference" pitchFamily="50" charset="0"/>
          </a:endParaRPr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C8B6F-4DF7-496E-91EF-6D08CDBD4776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78DE2-1C2A-4B0F-B8C0-71C8575931C1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CB1D5-A205-4FE2-846B-F5B9D025B480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baseline="0" dirty="0">
              <a:latin typeface="Glacial Indifference" pitchFamily="50" charset="0"/>
            </a:rPr>
            <a:t>Go in and check on the patient</a:t>
          </a:r>
          <a:endParaRPr lang="en-US" sz="2500" kern="1200" dirty="0">
            <a:latin typeface="Glacial Indifference" pitchFamily="50" charset="0"/>
          </a:endParaRPr>
        </a:p>
      </dsp:txBody>
      <dsp:txXfrm>
        <a:off x="2043221" y="958220"/>
        <a:ext cx="4545469" cy="1769022"/>
      </dsp:txXfrm>
    </dsp:sp>
    <dsp:sp modelId="{74C836A1-220D-4BBB-A75C-13279B6BE7FB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D6786-DA9C-41D8-B342-D4286CCBB874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65003-233F-47E7-91DD-86EA5D9FD746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baseline="0" dirty="0">
              <a:latin typeface="Glacial Indifference" pitchFamily="50" charset="0"/>
            </a:rPr>
            <a:t>Stop anyone from going in until they’ve put on PPE</a:t>
          </a:r>
          <a:endParaRPr lang="en-US" sz="2500" kern="1200" dirty="0">
            <a:latin typeface="Glacial Indifference" pitchFamily="50" charset="0"/>
          </a:endParaRPr>
        </a:p>
      </dsp:txBody>
      <dsp:txXfrm>
        <a:off x="2043221" y="3169499"/>
        <a:ext cx="4545469" cy="1769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CC0BC-F96B-479F-B721-4B2A5645AF65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A22CD-A277-44E9-BB93-2B8F9B4B31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50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681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Explain team roles</a:t>
            </a:r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Emphasise that team should be senior/experienced in order to ensure intubation is quick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No unnecessary staff in room – each should have a role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There may be resistance to the idea of having a second clinician in the room – this can be further discussed in the simulation scenarios</a:t>
            </a:r>
          </a:p>
          <a:p>
            <a:endParaRPr lang="en-AU" dirty="0"/>
          </a:p>
          <a:p>
            <a:r>
              <a:rPr lang="en-AU" dirty="0"/>
              <a:t>A requirement for the airway operator is a correctly fitting P2/N95 mask – if an adequate seal is unable to be obtained, then another intubator will be required</a:t>
            </a:r>
          </a:p>
          <a:p>
            <a:endParaRPr lang="en-AU" dirty="0"/>
          </a:p>
          <a:p>
            <a:r>
              <a:rPr lang="en-AU" dirty="0"/>
              <a:t>There may be discussion around whether a surgical airway should be performed in these patients (risk of aerosolization)</a:t>
            </a:r>
          </a:p>
          <a:p>
            <a:endParaRPr lang="en-AU" dirty="0"/>
          </a:p>
          <a:p>
            <a:r>
              <a:rPr lang="en-AU" dirty="0"/>
              <a:t>Prompt discussion as to whether a team of this size is feasible for participants, and how composition would change outside of business hours when senior staff are less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260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General principle for recommendations – minimise aerosolization</a:t>
            </a:r>
          </a:p>
          <a:p>
            <a:endParaRPr lang="en-AU" dirty="0"/>
          </a:p>
          <a:p>
            <a:r>
              <a:rPr lang="en-AU" dirty="0"/>
              <a:t>Clarify that pre-oxygenation does not start until team enters room</a:t>
            </a:r>
          </a:p>
          <a:p>
            <a:endParaRPr lang="en-AU" dirty="0"/>
          </a:p>
          <a:p>
            <a:r>
              <a:rPr lang="en-AU" dirty="0"/>
              <a:t>Explain pre-assembled circuit setup (viral filter, ETCO2) – may require practical demonstration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PEEP valves if available</a:t>
            </a:r>
          </a:p>
          <a:p>
            <a:endParaRPr lang="en-AU" dirty="0"/>
          </a:p>
          <a:p>
            <a:r>
              <a:rPr lang="en-AU" dirty="0"/>
              <a:t>There may discussion around pre-oxygenating the agitated patient – delayed sequence intubation is ok to use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50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General principle – minimise aerosolization by avoiding coughing</a:t>
            </a:r>
          </a:p>
          <a:p>
            <a:endParaRPr lang="en-AU" dirty="0"/>
          </a:p>
          <a:p>
            <a:r>
              <a:rPr lang="en-AU" dirty="0"/>
              <a:t>There may be discussion around specific muscle relaxants: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Rocuronium good due to duration of effect but </a:t>
            </a:r>
            <a:r>
              <a:rPr lang="en-AU" dirty="0" err="1"/>
              <a:t>suxamethonium</a:t>
            </a:r>
            <a:r>
              <a:rPr lang="en-AU" dirty="0"/>
              <a:t> quicker (patients WILL desaturate) and fasciculations allow confidence that patient will not cough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err="1"/>
              <a:t>Suxamethonium</a:t>
            </a:r>
            <a:r>
              <a:rPr lang="en-AU" dirty="0"/>
              <a:t> followed by rocuronium a perfectly reasonable 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Emphasis on providing adequate time for relaxants to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Desaturations likely – discussion around precipitously intubating vs waiting and manually ventilating patient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689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General principle – minimise aerosolization and time by getting ETT in the right place as quickly as possible</a:t>
            </a:r>
          </a:p>
          <a:p>
            <a:endParaRPr lang="en-AU" dirty="0"/>
          </a:p>
          <a:p>
            <a:r>
              <a:rPr lang="en-AU" dirty="0"/>
              <a:t>Discussion around video laryngoscopes available and technique for use</a:t>
            </a:r>
          </a:p>
          <a:p>
            <a:endParaRPr lang="en-AU" dirty="0"/>
          </a:p>
          <a:p>
            <a:r>
              <a:rPr lang="en-AU" dirty="0"/>
              <a:t>Likely to tolerate less than perfect tube positions in these patients</a:t>
            </a:r>
          </a:p>
          <a:p>
            <a:endParaRPr lang="en-AU" dirty="0"/>
          </a:p>
          <a:p>
            <a:r>
              <a:rPr lang="en-AU" dirty="0"/>
              <a:t>For anaesthetic nurses – no listening for a leak as inflating cuff as per usual practice</a:t>
            </a:r>
          </a:p>
          <a:p>
            <a:endParaRPr lang="en-AU" dirty="0"/>
          </a:p>
          <a:p>
            <a:r>
              <a:rPr lang="en-AU" dirty="0"/>
              <a:t>Some groups might choose to use a bin next to the bed or a large plastic sheet for contaminated equipment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55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Prompt discussion (if it has not already occurred) on how waste will be managed</a:t>
            </a:r>
          </a:p>
          <a:p>
            <a:endParaRPr lang="en-AU" dirty="0"/>
          </a:p>
          <a:p>
            <a:r>
              <a:rPr lang="en-AU" dirty="0"/>
              <a:t>Emphasis on PPE removal as critical step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Participants to consider how they would ensure this occurs correctly (buddy system, posters on how to doff correctly etc…)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There may be discussion around transport/transfer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87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Explain to participants that you will briefly outline a situation they might find themselves in and ask them what they would do</a:t>
            </a:r>
          </a:p>
          <a:p>
            <a:endParaRPr lang="en-AU" dirty="0"/>
          </a:p>
          <a:p>
            <a:r>
              <a:rPr lang="en-AU" dirty="0"/>
              <a:t>Audio file should play automatically on clicking to the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875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Audio file should play automatically</a:t>
            </a:r>
          </a:p>
          <a:p>
            <a:endParaRPr lang="en-AU" dirty="0"/>
          </a:p>
          <a:p>
            <a:r>
              <a:rPr lang="en-AU" dirty="0"/>
              <a:t>Explain situation and ask participants: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they </a:t>
            </a:r>
            <a:r>
              <a:rPr lang="en-AU" b="1" dirty="0"/>
              <a:t>would 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 they would </a:t>
            </a:r>
            <a:r>
              <a:rPr lang="en-AU" b="1" dirty="0"/>
              <a:t>want to do</a:t>
            </a:r>
            <a:endParaRPr lang="en-AU" dirty="0"/>
          </a:p>
          <a:p>
            <a:endParaRPr lang="en-AU" dirty="0"/>
          </a:p>
          <a:p>
            <a:r>
              <a:rPr lang="en-AU" dirty="0"/>
              <a:t>Can allow audio to continue playing until it finishes (1:08 duration) or click to next slide to stop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283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Following on from previous slide:</a:t>
            </a:r>
          </a:p>
          <a:p>
            <a:endParaRPr lang="en-AU" dirty="0"/>
          </a:p>
          <a:p>
            <a:r>
              <a:rPr lang="en-AU" dirty="0"/>
              <a:t>Ask for reactions to previous slide and why people felt that way</a:t>
            </a:r>
          </a:p>
          <a:p>
            <a:endParaRPr lang="en-AU" dirty="0"/>
          </a:p>
          <a:p>
            <a:r>
              <a:rPr lang="en-AU" dirty="0"/>
              <a:t>Emphasise need to keep healthcare workers safe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Maintain workforce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Avoid infection of colleagues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Avoid infection of families of healthcare workers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Acknowledge that distress/moral injury/</a:t>
            </a:r>
            <a:r>
              <a:rPr lang="en-AU" dirty="0" err="1"/>
              <a:t>unwellbeing</a:t>
            </a:r>
            <a:r>
              <a:rPr lang="en-AU" dirty="0"/>
              <a:t> is inevitable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Could get worse if resources depleted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Some discussion around strategies to cope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Debriefing individually/groups?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Training (to an extent)?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Another significant learning point from this slide is that ED monitors will not routinely have tone modulation, and tone modulation is different between different monitors – cannot reliably tell SpO2 from tone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1470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Breakup into </a:t>
            </a:r>
            <a:r>
              <a:rPr lang="en-AU"/>
              <a:t>groups and </a:t>
            </a:r>
            <a:r>
              <a:rPr lang="en-AU" dirty="0"/>
              <a:t>i</a:t>
            </a:r>
            <a:r>
              <a:rPr lang="en-AU"/>
              <a:t>ntroduction </a:t>
            </a:r>
            <a:r>
              <a:rPr lang="en-AU" dirty="0"/>
              <a:t>to sim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54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Standard course introduction with 2 main differences:</a:t>
            </a:r>
          </a:p>
          <a:p>
            <a:endParaRPr lang="en-AU" dirty="0"/>
          </a:p>
          <a:p>
            <a:pPr marL="228600" indent="-228600">
              <a:buAutoNum type="arabicPeriod"/>
            </a:pPr>
            <a:r>
              <a:rPr lang="en-AU" b="1" dirty="0"/>
              <a:t>Ensure no-one who is sick is on the course</a:t>
            </a:r>
          </a:p>
          <a:p>
            <a:pPr marL="228600" indent="-228600">
              <a:buAutoNum type="arabicPeriod"/>
            </a:pPr>
            <a:r>
              <a:rPr lang="en-AU" b="1" dirty="0"/>
              <a:t>Explain PPE use during course</a:t>
            </a:r>
          </a:p>
          <a:p>
            <a:pPr marL="685800" lvl="1" indent="-228600">
              <a:buAutoNum type="arabicPeriod"/>
            </a:pPr>
            <a:r>
              <a:rPr lang="en-AU" dirty="0"/>
              <a:t>Ideally should be brought by participants and reused by same participant between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867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Introduction of learning objectives</a:t>
            </a:r>
          </a:p>
          <a:p>
            <a:endParaRPr lang="en-AU" dirty="0"/>
          </a:p>
          <a:p>
            <a:r>
              <a:rPr lang="en-AU" dirty="0"/>
              <a:t>Emphasise that course is not intended to provide proscriptive advice for every department/hospital, but (as much as possible) to educate participants on </a:t>
            </a:r>
            <a:r>
              <a:rPr lang="en-AU" b="1" dirty="0"/>
              <a:t>general principles</a:t>
            </a:r>
            <a:r>
              <a:rPr lang="en-AU" dirty="0"/>
              <a:t> as outlined in consensus guidelines (Safe Airway Society, CEC, WHO)</a:t>
            </a:r>
          </a:p>
          <a:p>
            <a:endParaRPr lang="en-AU" dirty="0"/>
          </a:p>
          <a:p>
            <a:r>
              <a:rPr lang="en-AU" dirty="0"/>
              <a:t>Primary aim is to have participants actively thinking about how they would implement these principles at their place of work</a:t>
            </a:r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Throughout slides, questions in </a:t>
            </a:r>
            <a:r>
              <a:rPr lang="en-AU" b="1" dirty="0">
                <a:solidFill>
                  <a:srgbClr val="006699"/>
                </a:solidFill>
              </a:rPr>
              <a:t>BLUE</a:t>
            </a:r>
            <a:r>
              <a:rPr lang="en-AU" dirty="0"/>
              <a:t> are directed to participants to stimulate discussion around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4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730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Introduce general principles</a:t>
            </a:r>
          </a:p>
          <a:p>
            <a:endParaRPr lang="en-AU" dirty="0"/>
          </a:p>
          <a:p>
            <a:r>
              <a:rPr lang="en-AU" dirty="0"/>
              <a:t>Not stated on slide, but an issue that may come up, is that departments should </a:t>
            </a:r>
            <a:r>
              <a:rPr lang="en-AU" b="1" dirty="0"/>
              <a:t>use what they have and are familiar with </a:t>
            </a:r>
            <a:r>
              <a:rPr lang="en-AU" dirty="0"/>
              <a:t>and not necessarily rely on new equipment (that may not arrive, require training to use etc…)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4817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General principle: a designated area (such as specific rooms/theatres)</a:t>
            </a:r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Important to acknowledge that ideal location may not be available in a lot of departments</a:t>
            </a:r>
          </a:p>
          <a:p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Prompt participants to think about where this would be in their department/hospital</a:t>
            </a:r>
          </a:p>
          <a:p>
            <a:endParaRPr lang="en-AU" dirty="0"/>
          </a:p>
          <a:p>
            <a:r>
              <a:rPr lang="en-AU" dirty="0"/>
              <a:t>Forward planning – enquire whether participants have thought about what they would do when presentations increase, and whether they have a fallback option</a:t>
            </a:r>
          </a:p>
          <a:p>
            <a:endParaRPr lang="en-AU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dirty="0"/>
              <a:t>Potentially moving intubated patients out and reusing room for intubation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What are the barriers to this? (cleaning, cohorting intubated patients)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AU" dirty="0"/>
              <a:t>Wards designated for intubation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AU" dirty="0"/>
              <a:t>Location of donning and doffing areas, PPE requirements for staff?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74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General principle – use available equipment to make first attempt the best attempt, but avoid contaminating scarce resources and resource intensive cleaning processes.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Prompt participants to think about disposables, stock and sterilisations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General principle – avoid situations where staff need to constantly go in and out of the room to obtain equipment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Discussion around how to avoid this (equipment checklists, prepared packs)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Discussion around what they </a:t>
            </a:r>
            <a:r>
              <a:rPr lang="en-AU" b="1" dirty="0"/>
              <a:t>definitely</a:t>
            </a:r>
            <a:r>
              <a:rPr lang="en-AU" dirty="0"/>
              <a:t> need in the room vs. what they </a:t>
            </a:r>
            <a:r>
              <a:rPr lang="en-AU" b="1" dirty="0"/>
              <a:t>might</a:t>
            </a:r>
            <a:r>
              <a:rPr lang="en-AU" dirty="0"/>
              <a:t> need and can stay outside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This would also be an opportunity to discuss whether front of neck access and CPR should be performed (if those items are going to be available outside the room)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default position for most ED physicians would be to do both if the patient was appropriate for intubation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However, it is important to make sure that the entire team is aware of this to avoid disasters inside the room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983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30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Introduce general principles</a:t>
            </a:r>
          </a:p>
          <a:p>
            <a:endParaRPr lang="en-AU" dirty="0"/>
          </a:p>
          <a:p>
            <a:r>
              <a:rPr lang="en-AU" dirty="0"/>
              <a:t>As much as possible, relate recommendations in following slides to one or more of these principles</a:t>
            </a:r>
          </a:p>
          <a:p>
            <a:endParaRPr lang="en-AU" dirty="0"/>
          </a:p>
          <a:p>
            <a:r>
              <a:rPr lang="en-AU" dirty="0"/>
              <a:t>Variations to practice are ok as long as they do not violate one of these principles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A22CD-A277-44E9-BB93-2B8F9B4B317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99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F5F3-2FAA-4716-A35E-E6B25FDB5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534BD-3777-4306-9822-9BBDD88E3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9B818-306B-4896-A9C8-B206BEA6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F8D3F-35AD-4397-9C78-AAD47A16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10CA-D577-4D89-B722-C58FC45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0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E8D46-CA72-42E3-AB3C-C0D125FD5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3D653-8A48-44DF-BC0F-02A12B919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C3281-A957-4CFB-99EE-D9E59A10E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B1C34-195C-445C-80C6-42675EE8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6F468-9AF8-4DE9-9E3D-B4D957D3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81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75114A-3030-4D35-B133-2AA164A39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B1EF9-DC06-4E4A-8B00-79389D8F8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A8C8B-63E4-4F31-9DC2-3B5BC759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7FAAF-BF81-422E-A52A-F4DF062B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D7C66-D7CC-425D-9E09-AAD1C3E3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87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0584-862E-4860-B9C5-7F61DAF8C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 cap="all" spc="100" baseline="0">
                <a:solidFill>
                  <a:srgbClr val="4D4D4D"/>
                </a:solidFill>
                <a:latin typeface="Glacial Indifference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63338-8270-479B-B9B3-F1A0CA7C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defRPr kern="800" spc="0" baseline="0">
                <a:latin typeface="Glacial Indifference" pitchFamily="50" charset="0"/>
              </a:defRPr>
            </a:lvl1pPr>
            <a:lvl2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defRPr kern="800" spc="0" baseline="0">
                <a:latin typeface="Glacial Indifference" pitchFamily="50" charset="0"/>
              </a:defRPr>
            </a:lvl2pPr>
            <a:lvl3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defRPr kern="800" spc="0" baseline="0">
                <a:latin typeface="Glacial Indifference" pitchFamily="50" charset="0"/>
              </a:defRPr>
            </a:lvl3pPr>
            <a:lvl4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defRPr kern="800" spc="0" baseline="0">
                <a:latin typeface="Glacial Indifference" pitchFamily="50" charset="0"/>
              </a:defRPr>
            </a:lvl4pPr>
            <a:lvl5pPr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  <a:defRPr kern="800" spc="0" baseline="0">
                <a:latin typeface="Glacial Indifference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3B8C9-2F8A-4BBE-ABCA-3312E3B1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9EE6E-D3A4-48A0-913E-52334FF1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12BE2-C612-474E-BA4E-7A84A4E6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7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683D-8FE9-4AAE-9FAB-81261056B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4F8F0-FF38-419F-84E8-3A79D847A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ED8F0-F53E-474E-9993-8BCECAE3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9FD6-F654-4A2D-AC2E-F142F2C6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C0B14-E05A-41FF-8A44-01B95469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64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91259-4D33-4927-88A4-9252BB6B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FE9F2-384E-4A1B-9397-BBC8B1945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kern="800" spc="100" baseline="0">
                <a:latin typeface="Glacial Indifference" pitchFamily="50" charset="0"/>
              </a:defRPr>
            </a:lvl1pPr>
            <a:lvl2pPr>
              <a:defRPr kern="800" spc="100" baseline="0">
                <a:latin typeface="Glacial Indifference" pitchFamily="50" charset="0"/>
              </a:defRPr>
            </a:lvl2pPr>
            <a:lvl3pPr>
              <a:defRPr kern="800" spc="100" baseline="0">
                <a:latin typeface="Glacial Indifference" pitchFamily="50" charset="0"/>
              </a:defRPr>
            </a:lvl3pPr>
            <a:lvl4pPr>
              <a:defRPr kern="800" spc="100" baseline="0">
                <a:latin typeface="Glacial Indifference" pitchFamily="50" charset="0"/>
              </a:defRPr>
            </a:lvl4pPr>
            <a:lvl5pPr>
              <a:defRPr kern="800" spc="100" baseline="0">
                <a:latin typeface="Glacial Indifference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410FE-CBB8-4CD8-9C04-9D4F7FC5E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6C1D7-9BCB-464A-802F-C515CD068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E2313-7314-442A-A2FE-4BAF2383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A786A-73F7-42A9-8F9C-F9D1498E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653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3A2FB-7711-4E3B-847E-D809D3E7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0532F-89F6-457F-82B8-FC99EECA0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8D95C-5226-49BE-9B10-5AF26CD98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25768-4E69-4075-B4A4-AE2FF9C8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29F1A7-7331-4329-937E-991BD46EB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05FC3E-729E-4068-A1C7-E4F3CFD7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8B4D92-2A22-4C6D-B118-2A50C00C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820CC-F45F-4616-8214-24515F4C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250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3EE12-8CFF-4D08-BE15-577FEF5B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B874B-8383-45DC-80BE-856F846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31EB8-A652-4121-AC04-20C0B25D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D7E73-FD26-4792-A756-0D7D18B8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85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1BC16F-A62B-4883-88C4-BC8C7D281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C4A6F-1671-4E62-930B-69CDF3EC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2FA1E-4B78-4CAE-9B09-35308574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92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83E3-49F6-4313-AF8E-585E9CD2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54843-083D-4904-A119-D11393ACC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5DEAE-B752-43FD-9DB7-FE023EAD0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5BCA8-C2BF-4897-80D7-5484A872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14190-3A36-4977-855C-F75B0543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DC3A8-A7E3-48C3-900B-F033A9A4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2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DCEA-B677-495C-8ADA-4F5A8CD3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76C050-7016-4832-97A5-82C9347B7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BE9A4-6909-4946-BF96-BFE35FB03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C7549-9E84-4E37-9ABF-AE990326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1C6C3-D3A4-4228-96D2-B2DFAC3A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06AEE-744E-4494-B0A4-4788B7CF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707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9E9A6-B501-4A50-9830-E163D329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AA437-DE04-4264-972B-885E5F77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ABDE-FC3B-4AD9-838F-CA7C0A3AB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BC72E-C175-4793-92A6-DB274E6DC241}" type="datetimeFigureOut">
              <a:rPr lang="en-AU" smtClean="0"/>
              <a:t>3/04/2020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52D20-1B25-4C53-80E1-6F455825C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C9202-E26C-43ED-8E64-3C820C836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B772-A099-4555-A12E-AA7E7E8515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540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6.xml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8E05F9B-75B2-480E-8DF4-A0A48E8C7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"/>
            <a:ext cx="12192000" cy="6857210"/>
          </a:xfrm>
          <a:prstGeom prst="rect">
            <a:avLst/>
          </a:prstGeom>
        </p:spPr>
      </p:pic>
      <p:pic>
        <p:nvPicPr>
          <p:cNvPr id="18" name="Picture 24" descr="SCSSC">
            <a:extLst>
              <a:ext uri="{FF2B5EF4-FFF2-40B4-BE49-F238E27FC236}">
                <a16:creationId xmlns:a16="http://schemas.microsoft.com/office/drawing/2014/main" id="{E0DF344C-78DE-4B76-ADF1-FF0B89BAC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95" y="5511602"/>
            <a:ext cx="3339441" cy="6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418878-C9F7-4592-8923-89478F916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77" y="1275008"/>
            <a:ext cx="7023279" cy="32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2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2052C-F947-434F-8C51-1B0771B6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FFFFFF"/>
                </a:solidFill>
              </a:rPr>
              <a:t>INTUBATION TEAM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442FD-7AB9-4B68-AE83-8767DD6C5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1" y="686862"/>
            <a:ext cx="7073900" cy="5475129"/>
          </a:xfrm>
        </p:spPr>
        <p:txBody>
          <a:bodyPr anchor="ctr">
            <a:normAutofit fontScale="92500" lnSpcReduction="20000"/>
          </a:bodyPr>
          <a:lstStyle/>
          <a:p>
            <a:r>
              <a:rPr lang="en-AU" sz="2600" b="1" dirty="0"/>
              <a:t>Airway operator </a:t>
            </a:r>
            <a:r>
              <a:rPr lang="en-AU" sz="2600" dirty="0"/>
              <a:t>– most experienced clinician</a:t>
            </a:r>
          </a:p>
          <a:p>
            <a:pPr lvl="1"/>
            <a:r>
              <a:rPr lang="en-AU" sz="2200" dirty="0"/>
              <a:t>The anaesthetic consultant should not be there for ‘backup’</a:t>
            </a:r>
          </a:p>
          <a:p>
            <a:r>
              <a:rPr lang="en-AU" sz="2600" b="1" dirty="0"/>
              <a:t>Airway assistant </a:t>
            </a:r>
            <a:r>
              <a:rPr lang="en-AU" sz="2600" dirty="0"/>
              <a:t>– experienced nurse/doctor</a:t>
            </a:r>
          </a:p>
          <a:p>
            <a:r>
              <a:rPr lang="en-AU" sz="2600" b="1" dirty="0"/>
              <a:t>Second senior airway clinician </a:t>
            </a:r>
            <a:r>
              <a:rPr lang="en-AU" sz="2600" dirty="0"/>
              <a:t>– team lead, administer drugs, surgical airway if required</a:t>
            </a:r>
          </a:p>
          <a:p>
            <a:r>
              <a:rPr lang="en-AU" sz="2600" b="1" dirty="0"/>
              <a:t>Runners (up to 3)</a:t>
            </a:r>
            <a:r>
              <a:rPr lang="en-AU" sz="2600" dirty="0"/>
              <a:t> – inside room (optional), in anteroom/at door, outside room</a:t>
            </a:r>
          </a:p>
          <a:p>
            <a:r>
              <a:rPr lang="en-AU" sz="2600" b="1" dirty="0">
                <a:solidFill>
                  <a:srgbClr val="006699"/>
                </a:solidFill>
              </a:rPr>
              <a:t>Who will fill these roles?</a:t>
            </a:r>
          </a:p>
          <a:p>
            <a:r>
              <a:rPr lang="en-AU" sz="2600" b="1" dirty="0">
                <a:solidFill>
                  <a:srgbClr val="006699"/>
                </a:solidFill>
              </a:rPr>
              <a:t>What happens after hours?</a:t>
            </a:r>
          </a:p>
        </p:txBody>
      </p:sp>
    </p:spTree>
    <p:extLst>
      <p:ext uri="{BB962C8B-B14F-4D97-AF65-F5344CB8AC3E}">
        <p14:creationId xmlns:p14="http://schemas.microsoft.com/office/powerpoint/2010/main" val="151148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32293-A130-4FB0-BB8B-6B73127F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6" y="731519"/>
            <a:ext cx="3248890" cy="32375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FFFFFF"/>
                </a:solidFill>
              </a:rPr>
              <a:t>PRE-OXYGENATION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99E41-5396-4171-A2FD-1EEF52848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AU" sz="2600" dirty="0"/>
              <a:t>Minimum flow of O</a:t>
            </a:r>
            <a:r>
              <a:rPr lang="en-AU" sz="2600" baseline="-25000" dirty="0"/>
              <a:t>2</a:t>
            </a:r>
            <a:r>
              <a:rPr lang="en-AU" sz="2600" dirty="0"/>
              <a:t> to maintain saturations prior to team entering room</a:t>
            </a:r>
          </a:p>
          <a:p>
            <a:r>
              <a:rPr lang="en-AU" sz="2600" dirty="0"/>
              <a:t>Once team enters, pre-oxygenate with either BVM or Mapleson circuit (with viral filter and ETCO</a:t>
            </a:r>
            <a:r>
              <a:rPr lang="en-AU" sz="2600" baseline="-25000" dirty="0"/>
              <a:t>2</a:t>
            </a:r>
            <a:r>
              <a:rPr lang="en-AU" sz="2600" dirty="0"/>
              <a:t> </a:t>
            </a:r>
            <a:r>
              <a:rPr lang="en-AU" sz="2600" dirty="0">
                <a:cs typeface="Times New Roman" panose="02020603050405020304" pitchFamily="18" charset="0"/>
              </a:rPr>
              <a:t>already connected</a:t>
            </a:r>
            <a:r>
              <a:rPr lang="en-AU" sz="2600" dirty="0"/>
              <a:t>)</a:t>
            </a:r>
          </a:p>
          <a:p>
            <a:r>
              <a:rPr lang="en-AU" sz="2600" dirty="0"/>
              <a:t>Avoid manual ventilation as much as possible and ensure leaks are minimised </a:t>
            </a:r>
          </a:p>
          <a:p>
            <a:r>
              <a:rPr lang="en-AU" sz="2600" b="1" dirty="0"/>
              <a:t>NO</a:t>
            </a:r>
            <a:r>
              <a:rPr lang="en-AU" sz="2600" dirty="0"/>
              <a:t> apnoeic oxygenation</a:t>
            </a:r>
          </a:p>
        </p:txBody>
      </p:sp>
    </p:spTree>
    <p:extLst>
      <p:ext uri="{BB962C8B-B14F-4D97-AF65-F5344CB8AC3E}">
        <p14:creationId xmlns:p14="http://schemas.microsoft.com/office/powerpoint/2010/main" val="207447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BE430-B482-41AC-90FD-9D5043F0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FFFFFF"/>
                </a:solidFill>
              </a:rPr>
              <a:t>INDUCTION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35F83-8142-41DC-837B-DB7BAE27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AU" sz="2600" dirty="0"/>
              <a:t>Rocuronium (&gt;1.5mg/kg IBW) or </a:t>
            </a:r>
            <a:r>
              <a:rPr lang="en-AU" sz="2600" dirty="0" err="1"/>
              <a:t>suxamethonium</a:t>
            </a:r>
            <a:r>
              <a:rPr lang="en-AU" sz="2600" dirty="0"/>
              <a:t> (1.5mg/kg)</a:t>
            </a:r>
          </a:p>
          <a:p>
            <a:r>
              <a:rPr lang="en-AU" sz="2600" dirty="0"/>
              <a:t>Be generous to minimise risk of coughing during instrumentation</a:t>
            </a:r>
          </a:p>
          <a:p>
            <a:r>
              <a:rPr lang="en-AU" sz="2600" dirty="0"/>
              <a:t>Ensure </a:t>
            </a:r>
            <a:r>
              <a:rPr lang="en-A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</a:t>
            </a:r>
            <a:r>
              <a:rPr lang="en-AU" sz="2600" b="1" dirty="0"/>
              <a:t>60 seconds </a:t>
            </a:r>
            <a:r>
              <a:rPr lang="en-AU" sz="2600" dirty="0"/>
              <a:t>post administration to prevent coughing</a:t>
            </a:r>
          </a:p>
          <a:p>
            <a:r>
              <a:rPr lang="en-AU" sz="2600" dirty="0"/>
              <a:t>Manual ventilation probably better than intubation with inadequate paralysis in the event of desaturation</a:t>
            </a:r>
          </a:p>
        </p:txBody>
      </p:sp>
    </p:spTree>
    <p:extLst>
      <p:ext uri="{BB962C8B-B14F-4D97-AF65-F5344CB8AC3E}">
        <p14:creationId xmlns:p14="http://schemas.microsoft.com/office/powerpoint/2010/main" val="355147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E3839-7875-49A1-91F9-78A19F9F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FFFFFF"/>
                </a:solidFill>
              </a:rPr>
              <a:t>INTUBATION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BECE6-191B-4E3D-AC37-D9F5BE189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AU" sz="2600" b="1" dirty="0"/>
              <a:t>1</a:t>
            </a:r>
            <a:r>
              <a:rPr lang="en-AU" sz="2600" b="1" baseline="30000" dirty="0"/>
              <a:t>st</a:t>
            </a:r>
            <a:r>
              <a:rPr lang="en-AU" sz="2600" b="1" dirty="0"/>
              <a:t> attempt should be the best attempt</a:t>
            </a:r>
          </a:p>
          <a:p>
            <a:r>
              <a:rPr lang="en-AU" sz="2600" dirty="0"/>
              <a:t>Video laryngoscope if available – stand upright and use screen (indirect view)</a:t>
            </a:r>
          </a:p>
          <a:p>
            <a:r>
              <a:rPr lang="en-AU" sz="2600" dirty="0"/>
              <a:t>Depth correct on 1</a:t>
            </a:r>
            <a:r>
              <a:rPr lang="en-AU" sz="2600" baseline="30000" dirty="0"/>
              <a:t>st</a:t>
            </a:r>
            <a:r>
              <a:rPr lang="en-AU" sz="2600" dirty="0"/>
              <a:t> attempt – minimise disconnections and cuff deflations</a:t>
            </a:r>
          </a:p>
          <a:p>
            <a:r>
              <a:rPr lang="en-AU" sz="2600" dirty="0"/>
              <a:t>Cuff up before ventilating</a:t>
            </a:r>
          </a:p>
          <a:p>
            <a:r>
              <a:rPr lang="en-AU" sz="2600" dirty="0"/>
              <a:t>Avoid contamination by used bougie/stylet/mask/laryngoscope – place on bluey for disposal</a:t>
            </a:r>
          </a:p>
        </p:txBody>
      </p:sp>
    </p:spTree>
    <p:extLst>
      <p:ext uri="{BB962C8B-B14F-4D97-AF65-F5344CB8AC3E}">
        <p14:creationId xmlns:p14="http://schemas.microsoft.com/office/powerpoint/2010/main" val="1454785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A34955-54EC-4DCE-8BBC-5D2B62CD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FFFFFF"/>
                </a:solidFill>
              </a:rPr>
              <a:t>POST INTUBATION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ABE912-3078-4306-9DA9-F7273F576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AU" sz="2600" dirty="0"/>
              <a:t>Careful disposal of contaminated equipment</a:t>
            </a:r>
          </a:p>
          <a:p>
            <a:pPr lvl="1"/>
            <a:r>
              <a:rPr lang="en-AU" sz="2200" b="1" dirty="0">
                <a:solidFill>
                  <a:srgbClr val="006699"/>
                </a:solidFill>
              </a:rPr>
              <a:t>Clinical waste bins available and emptied?</a:t>
            </a:r>
          </a:p>
          <a:p>
            <a:pPr lvl="1"/>
            <a:r>
              <a:rPr lang="en-AU" sz="2200" b="1" dirty="0">
                <a:solidFill>
                  <a:srgbClr val="006699"/>
                </a:solidFill>
              </a:rPr>
              <a:t>Sterilisation process and turnaround?</a:t>
            </a:r>
          </a:p>
          <a:p>
            <a:r>
              <a:rPr lang="en-AU" sz="2600" b="1" dirty="0"/>
              <a:t>PPE removal</a:t>
            </a:r>
          </a:p>
          <a:p>
            <a:pPr lvl="1"/>
            <a:r>
              <a:rPr lang="en-AU" sz="2200" b="1" dirty="0">
                <a:solidFill>
                  <a:srgbClr val="006699"/>
                </a:solidFill>
              </a:rPr>
              <a:t>How to ensure this is done correctly?</a:t>
            </a:r>
          </a:p>
        </p:txBody>
      </p:sp>
    </p:spTree>
    <p:extLst>
      <p:ext uri="{BB962C8B-B14F-4D97-AF65-F5344CB8AC3E}">
        <p14:creationId xmlns:p14="http://schemas.microsoft.com/office/powerpoint/2010/main" val="178180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9D762-AA35-4950-8768-CE294E7368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94861" y="-1"/>
            <a:ext cx="11430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3D4A1B5-FC9F-4CE5-8B9E-840CD5F9A7FC}"/>
              </a:ext>
            </a:extLst>
          </p:cNvPr>
          <p:cNvSpPr txBox="1">
            <a:spLocks/>
          </p:cNvSpPr>
          <p:nvPr/>
        </p:nvSpPr>
        <p:spPr>
          <a:xfrm>
            <a:off x="709097" y="2390551"/>
            <a:ext cx="5386903" cy="20768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sz="4000" b="1" spc="100" dirty="0">
                <a:solidFill>
                  <a:srgbClr val="A50021"/>
                </a:solidFill>
                <a:latin typeface="Glacial Indifference" pitchFamily="50" charset="0"/>
              </a:rPr>
              <a:t>SCENARIO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BEF1D-B0D3-454D-B107-B0AC7CFCB7CC}"/>
              </a:ext>
            </a:extLst>
          </p:cNvPr>
          <p:cNvSpPr/>
          <p:nvPr/>
        </p:nvSpPr>
        <p:spPr>
          <a:xfrm>
            <a:off x="0" y="1"/>
            <a:ext cx="381000" cy="6858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76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D61B0-94B6-4B95-8251-505F561E0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637125"/>
            <a:ext cx="3966693" cy="5256371"/>
          </a:xfrm>
        </p:spPr>
        <p:txBody>
          <a:bodyPr>
            <a:normAutofit/>
          </a:bodyPr>
          <a:lstStyle/>
          <a:p>
            <a:pPr algn="ctr"/>
            <a:r>
              <a:rPr lang="en-AU" sz="3200" b="0" cap="none" dirty="0">
                <a:solidFill>
                  <a:schemeClr val="bg1"/>
                </a:solidFill>
              </a:rPr>
              <a:t>You hear this sound coming from the room next door. </a:t>
            </a:r>
            <a:br>
              <a:rPr lang="en-AU" sz="3200" b="0" cap="none" dirty="0">
                <a:solidFill>
                  <a:schemeClr val="bg1"/>
                </a:solidFill>
              </a:rPr>
            </a:br>
            <a:br>
              <a:rPr lang="en-AU" sz="3200" b="0" cap="none" dirty="0">
                <a:solidFill>
                  <a:schemeClr val="bg1"/>
                </a:solidFill>
              </a:rPr>
            </a:br>
            <a:r>
              <a:rPr lang="en-AU" sz="3200" b="0" cap="none" dirty="0">
                <a:solidFill>
                  <a:schemeClr val="bg1"/>
                </a:solidFill>
              </a:rPr>
              <a:t>What do you do?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7F4E39-6975-4E9E-8277-D75E3D3282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559391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ulseOx 6 Datex CAM SN 6635643 100to1">
            <a:hlinkClick r:id="" action="ppaction://media"/>
            <a:extLst>
              <a:ext uri="{FF2B5EF4-FFF2-40B4-BE49-F238E27FC236}">
                <a16:creationId xmlns:a16="http://schemas.microsoft.com/office/drawing/2014/main" id="{10D29E59-6329-4A74-A480-3EC360D8A6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14619" y="5015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A34955-54EC-4DCE-8BBC-5D2B62CD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FFFFFF"/>
                </a:solidFill>
              </a:rPr>
              <a:t>BEING ‘OK’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ABE912-3078-4306-9DA9-F7273F576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AU" sz="2600" dirty="0"/>
              <a:t>Patient safety is NOT first priority</a:t>
            </a:r>
          </a:p>
          <a:p>
            <a:r>
              <a:rPr lang="en-AU" sz="2600" dirty="0"/>
              <a:t>Avoiding healthcare worker infection takes precedence</a:t>
            </a:r>
          </a:p>
          <a:p>
            <a:r>
              <a:rPr lang="en-AU" sz="2600" dirty="0"/>
              <a:t>This WILL cause distress</a:t>
            </a:r>
          </a:p>
          <a:p>
            <a:r>
              <a:rPr lang="en-AU" sz="2600" b="1" dirty="0">
                <a:solidFill>
                  <a:srgbClr val="006699"/>
                </a:solidFill>
              </a:rPr>
              <a:t>How do you look after your staff?</a:t>
            </a:r>
          </a:p>
        </p:txBody>
      </p:sp>
    </p:spTree>
    <p:extLst>
      <p:ext uri="{BB962C8B-B14F-4D97-AF65-F5344CB8AC3E}">
        <p14:creationId xmlns:p14="http://schemas.microsoft.com/office/powerpoint/2010/main" val="322892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9D762-AA35-4950-8768-CE294E7368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94861" y="-1"/>
            <a:ext cx="11430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3D4A1B5-FC9F-4CE5-8B9E-840CD5F9A7FC}"/>
              </a:ext>
            </a:extLst>
          </p:cNvPr>
          <p:cNvSpPr txBox="1">
            <a:spLocks/>
          </p:cNvSpPr>
          <p:nvPr/>
        </p:nvSpPr>
        <p:spPr>
          <a:xfrm>
            <a:off x="709097" y="2390551"/>
            <a:ext cx="5386903" cy="20768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sz="4000" b="1" spc="100" dirty="0">
                <a:solidFill>
                  <a:srgbClr val="A50021"/>
                </a:solidFill>
                <a:latin typeface="Glacial Indifference" pitchFamily="50" charset="0"/>
              </a:rPr>
              <a:t>SIMULATION SCENARIOS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BEF1D-B0D3-454D-B107-B0AC7CFCB7CC}"/>
              </a:ext>
            </a:extLst>
          </p:cNvPr>
          <p:cNvSpPr/>
          <p:nvPr/>
        </p:nvSpPr>
        <p:spPr>
          <a:xfrm>
            <a:off x="0" y="1"/>
            <a:ext cx="381000" cy="6858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ED168F-75F5-42A2-A99E-D5A1C100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731519"/>
            <a:ext cx="3269671" cy="32375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FFFFFF"/>
                </a:solidFill>
              </a:rPr>
              <a:t>HOUSEKEEPING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406B5-9CEF-4AE6-8FDC-64DCA3E23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600" dirty="0">
                <a:latin typeface="Glacial Indifference" pitchFamily="50" charset="0"/>
              </a:rPr>
              <a:t>Go home if you’re sick!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600" dirty="0">
                <a:latin typeface="Glacial Indifference" pitchFamily="50" charset="0"/>
              </a:rPr>
              <a:t>Phones and pagers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600" dirty="0">
                <a:latin typeface="Glacial Indifference" pitchFamily="50" charset="0"/>
              </a:rPr>
              <a:t>Bathrooms and security</a:t>
            </a:r>
            <a:endParaRPr lang="en-AU" sz="2600" b="1" dirty="0">
              <a:latin typeface="Glacial Indifference" pitchFamily="50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600" dirty="0">
                <a:latin typeface="Glacial Indifference" pitchFamily="50" charset="0"/>
              </a:rPr>
              <a:t>Confidentiality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600" b="1" dirty="0">
                <a:latin typeface="Glacial Indifference" pitchFamily="50" charset="0"/>
              </a:rPr>
              <a:t>PPE</a:t>
            </a:r>
          </a:p>
        </p:txBody>
      </p:sp>
    </p:spTree>
    <p:extLst>
      <p:ext uri="{BB962C8B-B14F-4D97-AF65-F5344CB8AC3E}">
        <p14:creationId xmlns:p14="http://schemas.microsoft.com/office/powerpoint/2010/main" val="2598043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D797E-E925-483C-BE72-4C845C60B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D26B4-9AE9-4FDD-AA7C-64B8E78DD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AU" sz="2600" dirty="0">
                <a:latin typeface="Glacial Indifference" pitchFamily="50" charset="0"/>
              </a:rPr>
              <a:t>Infection control for airway management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600" dirty="0">
                <a:latin typeface="Glacial Indifference" pitchFamily="50" charset="0"/>
              </a:rPr>
              <a:t>Variations to routine RSI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600" dirty="0">
                <a:latin typeface="Glacial Indifference" pitchFamily="50" charset="0"/>
              </a:rPr>
              <a:t>Resource and equipment considerations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AU" sz="2600" dirty="0">
                <a:latin typeface="Glacial Indifference" pitchFamily="50" charset="0"/>
              </a:rPr>
              <a:t>Simulation-based practice of RSI with use of cognitive aids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AU" sz="2600" b="1" dirty="0">
                <a:solidFill>
                  <a:srgbClr val="006699"/>
                </a:solidFill>
                <a:latin typeface="Glacial Indifference" pitchFamily="50" charset="0"/>
              </a:rPr>
              <a:t>Developing a plan for how this will look at your place of work</a:t>
            </a:r>
          </a:p>
        </p:txBody>
      </p:sp>
    </p:spTree>
    <p:extLst>
      <p:ext uri="{BB962C8B-B14F-4D97-AF65-F5344CB8AC3E}">
        <p14:creationId xmlns:p14="http://schemas.microsoft.com/office/powerpoint/2010/main" val="275820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9D762-AA35-4950-8768-CE294E7368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3D4A1B5-FC9F-4CE5-8B9E-840CD5F9A7FC}"/>
              </a:ext>
            </a:extLst>
          </p:cNvPr>
          <p:cNvSpPr txBox="1">
            <a:spLocks/>
          </p:cNvSpPr>
          <p:nvPr/>
        </p:nvSpPr>
        <p:spPr>
          <a:xfrm>
            <a:off x="709097" y="2390551"/>
            <a:ext cx="5386903" cy="20768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sz="4400" b="1" spc="100" dirty="0">
                <a:solidFill>
                  <a:srgbClr val="A50021"/>
                </a:solidFill>
                <a:latin typeface="Glacial Indifference" pitchFamily="50" charset="0"/>
              </a:rPr>
              <a:t>ENVIRONMENT &amp; EQUIPMENT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0BEF1D-B0D3-454D-B107-B0AC7CFCB7CC}"/>
              </a:ext>
            </a:extLst>
          </p:cNvPr>
          <p:cNvSpPr/>
          <p:nvPr/>
        </p:nvSpPr>
        <p:spPr>
          <a:xfrm>
            <a:off x="0" y="1"/>
            <a:ext cx="381000" cy="6858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698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ADFCD77-390E-43B3-81A8-4F69067F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GENERAL PRINCIPLES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9C474DB-686F-4848-BE8F-8112BEB5A1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83302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678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D8C79-44A3-4EDA-A02E-443C0E57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FFFFFF"/>
                </a:solidFill>
              </a:rPr>
              <a:t>LOCATION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68D4-D658-4EE3-B5DF-D36DB5E4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 anchorCtr="0">
            <a:normAutofit/>
          </a:bodyPr>
          <a:lstStyle/>
          <a:p>
            <a:pPr>
              <a:lnSpc>
                <a:spcPct val="11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600" dirty="0"/>
              <a:t>Use a </a:t>
            </a:r>
            <a:r>
              <a:rPr lang="en-AU" sz="2600" b="1" dirty="0"/>
              <a:t>designated area</a:t>
            </a:r>
          </a:p>
          <a:p>
            <a:pPr>
              <a:lnSpc>
                <a:spcPct val="11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600" dirty="0"/>
              <a:t>Ideally, a negative pressure room with ante-room</a:t>
            </a:r>
          </a:p>
          <a:p>
            <a:pPr>
              <a:lnSpc>
                <a:spcPct val="11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600" dirty="0"/>
              <a:t>If unavailable, normal pressure room with closed doors</a:t>
            </a:r>
          </a:p>
          <a:p>
            <a:pPr>
              <a:lnSpc>
                <a:spcPct val="11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600" b="1" dirty="0">
                <a:solidFill>
                  <a:srgbClr val="006699"/>
                </a:solidFill>
              </a:rPr>
              <a:t>Where is this in your department?</a:t>
            </a:r>
          </a:p>
          <a:p>
            <a:pPr>
              <a:lnSpc>
                <a:spcPct val="11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600" b="1" dirty="0">
                <a:solidFill>
                  <a:srgbClr val="006699"/>
                </a:solidFill>
              </a:rPr>
              <a:t>What if you run out of spaces?</a:t>
            </a:r>
          </a:p>
        </p:txBody>
      </p:sp>
    </p:spTree>
    <p:extLst>
      <p:ext uri="{BB962C8B-B14F-4D97-AF65-F5344CB8AC3E}">
        <p14:creationId xmlns:p14="http://schemas.microsoft.com/office/powerpoint/2010/main" val="54508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D8C79-44A3-4EDA-A02E-443C0E57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en-AU" sz="3200" dirty="0">
                <a:solidFill>
                  <a:srgbClr val="FFFFFF"/>
                </a:solidFill>
              </a:rPr>
              <a:t>EQUIPMENT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768D4-D658-4EE3-B5DF-D36DB5E4E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AU" sz="2600" dirty="0"/>
              <a:t>Decide what you want to take inside the room (and will get contaminated)</a:t>
            </a:r>
          </a:p>
          <a:p>
            <a:pPr lvl="1"/>
            <a:r>
              <a:rPr lang="en-AU" sz="2200" b="1" dirty="0">
                <a:solidFill>
                  <a:srgbClr val="006699"/>
                </a:solidFill>
              </a:rPr>
              <a:t>If disposable, is there enough stock?</a:t>
            </a:r>
          </a:p>
          <a:p>
            <a:pPr lvl="1"/>
            <a:r>
              <a:rPr lang="en-AU" sz="2200" b="1" dirty="0">
                <a:solidFill>
                  <a:srgbClr val="006699"/>
                </a:solidFill>
              </a:rPr>
              <a:t>Do items need to be sterilised?</a:t>
            </a:r>
          </a:p>
          <a:p>
            <a:pPr lvl="1"/>
            <a:r>
              <a:rPr lang="en-AU" sz="2200" b="1" dirty="0">
                <a:solidFill>
                  <a:srgbClr val="006699"/>
                </a:solidFill>
              </a:rPr>
              <a:t>Pre-prepared packs or checklists?</a:t>
            </a:r>
          </a:p>
          <a:p>
            <a:r>
              <a:rPr lang="en-AU" sz="2600" dirty="0"/>
              <a:t>What needs to be immediately available outside the room?</a:t>
            </a:r>
          </a:p>
        </p:txBody>
      </p:sp>
    </p:spTree>
    <p:extLst>
      <p:ext uri="{BB962C8B-B14F-4D97-AF65-F5344CB8AC3E}">
        <p14:creationId xmlns:p14="http://schemas.microsoft.com/office/powerpoint/2010/main" val="342362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9D762-AA35-4950-8768-CE294E7368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3D4A1B5-FC9F-4CE5-8B9E-840CD5F9A7FC}"/>
              </a:ext>
            </a:extLst>
          </p:cNvPr>
          <p:cNvSpPr txBox="1">
            <a:spLocks/>
          </p:cNvSpPr>
          <p:nvPr/>
        </p:nvSpPr>
        <p:spPr>
          <a:xfrm>
            <a:off x="709097" y="2390551"/>
            <a:ext cx="5386903" cy="20768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sz="4400" b="1" spc="100" dirty="0">
                <a:solidFill>
                  <a:srgbClr val="A50021"/>
                </a:solidFill>
                <a:latin typeface="Glacial Indifference" pitchFamily="50" charset="0"/>
              </a:rPr>
              <a:t>VARIATIONS TO ROUTINE PRACTICE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906D80-A45B-4B26-8B9F-D6CFAB207D81}"/>
              </a:ext>
            </a:extLst>
          </p:cNvPr>
          <p:cNvSpPr/>
          <p:nvPr/>
        </p:nvSpPr>
        <p:spPr>
          <a:xfrm>
            <a:off x="0" y="1"/>
            <a:ext cx="381000" cy="6858000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67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D3B63-F8D3-4302-9908-E8F8BCF14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General principles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F45223-2183-462F-898F-0A0DB8F57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93954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8653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0021"/>
      </a:accent1>
      <a:accent2>
        <a:srgbClr val="3F3F3F"/>
      </a:accent2>
      <a:accent3>
        <a:srgbClr val="A5A5A5"/>
      </a:accent3>
      <a:accent4>
        <a:srgbClr val="034A90"/>
      </a:accent4>
      <a:accent5>
        <a:srgbClr val="5B9BD5"/>
      </a:accent5>
      <a:accent6>
        <a:srgbClr val="53813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1552</Words>
  <Application>Microsoft Office PowerPoint</Application>
  <PresentationFormat>Widescreen</PresentationFormat>
  <Paragraphs>205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Times New Roman</vt:lpstr>
      <vt:lpstr>Calibri</vt:lpstr>
      <vt:lpstr>Glacial Indifference</vt:lpstr>
      <vt:lpstr>Arial</vt:lpstr>
      <vt:lpstr>Calibri Light</vt:lpstr>
      <vt:lpstr>Office Theme</vt:lpstr>
      <vt:lpstr>PowerPoint Presentation</vt:lpstr>
      <vt:lpstr>HOUSEKEEPING</vt:lpstr>
      <vt:lpstr>LEARNING OBJECTIVES</vt:lpstr>
      <vt:lpstr>PowerPoint Presentation</vt:lpstr>
      <vt:lpstr>GENERAL PRINCIPLES</vt:lpstr>
      <vt:lpstr>LOCATION</vt:lpstr>
      <vt:lpstr>EQUIPMENT</vt:lpstr>
      <vt:lpstr>PowerPoint Presentation</vt:lpstr>
      <vt:lpstr>General principles</vt:lpstr>
      <vt:lpstr>INTUBATION TEAM</vt:lpstr>
      <vt:lpstr>PRE-OXYGENATION</vt:lpstr>
      <vt:lpstr>INDUCTION</vt:lpstr>
      <vt:lpstr>INTUBATION</vt:lpstr>
      <vt:lpstr>POST INTUBATION</vt:lpstr>
      <vt:lpstr>PowerPoint Presentation</vt:lpstr>
      <vt:lpstr>You hear this sound coming from the room next door.   What do you do?</vt:lpstr>
      <vt:lpstr>BEING ‘OK’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Ahilan Parameswaran</dc:creator>
  <cp:lastModifiedBy>Ahilan Parameswaran</cp:lastModifiedBy>
  <cp:revision>10</cp:revision>
  <dcterms:created xsi:type="dcterms:W3CDTF">2020-03-20T23:04:27Z</dcterms:created>
  <dcterms:modified xsi:type="dcterms:W3CDTF">2020-04-02T18:50:59Z</dcterms:modified>
  <cp:contentStatus/>
</cp:coreProperties>
</file>